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76" r:id="rId3"/>
    <p:sldId id="279" r:id="rId4"/>
    <p:sldId id="370" r:id="rId5"/>
    <p:sldId id="386" r:id="rId6"/>
    <p:sldId id="377" r:id="rId7"/>
    <p:sldId id="289" r:id="rId8"/>
    <p:sldId id="291" r:id="rId9"/>
    <p:sldId id="304" r:id="rId10"/>
    <p:sldId id="305" r:id="rId11"/>
    <p:sldId id="308" r:id="rId12"/>
    <p:sldId id="341" r:id="rId13"/>
    <p:sldId id="354" r:id="rId14"/>
    <p:sldId id="327" r:id="rId15"/>
    <p:sldId id="342" r:id="rId16"/>
    <p:sldId id="356" r:id="rId17"/>
    <p:sldId id="359" r:id="rId18"/>
    <p:sldId id="360" r:id="rId19"/>
    <p:sldId id="380" r:id="rId20"/>
    <p:sldId id="381" r:id="rId21"/>
    <p:sldId id="382" r:id="rId22"/>
    <p:sldId id="389" r:id="rId23"/>
    <p:sldId id="383" r:id="rId24"/>
    <p:sldId id="293" r:id="rId25"/>
    <p:sldId id="388" r:id="rId26"/>
    <p:sldId id="387" r:id="rId27"/>
    <p:sldId id="267" r:id="rId28"/>
    <p:sldId id="300" r:id="rId29"/>
    <p:sldId id="366" r:id="rId30"/>
    <p:sldId id="390" r:id="rId31"/>
    <p:sldId id="391" r:id="rId32"/>
    <p:sldId id="392" r:id="rId33"/>
    <p:sldId id="395" r:id="rId34"/>
    <p:sldId id="394" r:id="rId35"/>
    <p:sldId id="331" r:id="rId36"/>
    <p:sldId id="283" r:id="rId37"/>
    <p:sldId id="393" r:id="rId38"/>
    <p:sldId id="338" r:id="rId39"/>
    <p:sldId id="39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D5CB"/>
    <a:srgbClr val="ED7D31"/>
    <a:srgbClr val="BADFD7"/>
    <a:srgbClr val="19232D"/>
    <a:srgbClr val="60BFC1"/>
    <a:srgbClr val="54B9B9"/>
    <a:srgbClr val="5CBCBC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7" autoAdjust="0"/>
    <p:restoredTop sz="92439" autoAdjust="0"/>
  </p:normalViewPr>
  <p:slideViewPr>
    <p:cSldViewPr snapToGrid="0" showGuides="1">
      <p:cViewPr varScale="1">
        <p:scale>
          <a:sx n="86" d="100"/>
          <a:sy n="86" d="100"/>
        </p:scale>
        <p:origin x="13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Pengolahan%20Seminar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Sampah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Indonesia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20542680932066631"/>
          <c:y val="2.29512056094884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Sampah Plastik (ton)</c:v>
                </c:pt>
              </c:strCache>
            </c:strRef>
          </c:tx>
          <c:spPr>
            <a:solidFill>
              <a:srgbClr val="54B9B9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3320-4C54-9C74-B9DFEC531A54}"/>
              </c:ext>
            </c:extLst>
          </c:dPt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10050000</c:v>
                </c:pt>
                <c:pt idx="1">
                  <c:v>11675160</c:v>
                </c:pt>
                <c:pt idx="2">
                  <c:v>12014900</c:v>
                </c:pt>
                <c:pt idx="3">
                  <c:v>12817000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F8-44B5-B3EE-64CAACB734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12344800"/>
        <c:axId val="512341888"/>
      </c:barChart>
      <c:catAx>
        <c:axId val="512344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Tahun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341888"/>
        <c:crosses val="autoZero"/>
        <c:auto val="1"/>
        <c:lblAlgn val="ctr"/>
        <c:lblOffset val="100"/>
        <c:noMultiLvlLbl val="0"/>
      </c:catAx>
      <c:valAx>
        <c:axId val="51234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34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dirty="0" err="1">
                <a:latin typeface="+mn-lt"/>
                <a:cs typeface="Arial" panose="020B0604020202020204" pitchFamily="34" charset="0"/>
              </a:rPr>
              <a:t>Peningkatan</a:t>
            </a:r>
            <a:r>
              <a:rPr lang="en-US" sz="1600" baseline="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1600" baseline="0" dirty="0" err="1">
                <a:latin typeface="+mn-lt"/>
                <a:cs typeface="Arial" panose="020B0604020202020204" pitchFamily="34" charset="0"/>
              </a:rPr>
              <a:t>Biaya</a:t>
            </a:r>
            <a:r>
              <a:rPr lang="en-US" sz="1600" baseline="0" dirty="0">
                <a:latin typeface="+mn-lt"/>
                <a:cs typeface="Arial" panose="020B0604020202020204" pitchFamily="34" charset="0"/>
              </a:rPr>
              <a:t> </a:t>
            </a:r>
            <a:r>
              <a:rPr lang="en-US" sz="1600" baseline="0" dirty="0" err="1">
                <a:latin typeface="+mn-lt"/>
                <a:cs typeface="Arial" panose="020B0604020202020204" pitchFamily="34" charset="0"/>
              </a:rPr>
              <a:t>Persediaan</a:t>
            </a:r>
            <a:endParaRPr lang="en-US" sz="1600" dirty="0">
              <a:latin typeface="+mn-lt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4220655470756124"/>
          <c:y val="1.01969906031118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Problem!$A$11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5-454B-8965-73C5F18E4A6F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36-422E-AEF7-2B5B2C9A4006}"/>
              </c:ext>
            </c:extLst>
          </c:dPt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Problem!$B$8:$C$8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Problem!$B$11:$C$11</c:f>
              <c:numCache>
                <c:formatCode>General</c:formatCode>
                <c:ptCount val="2"/>
                <c:pt idx="0">
                  <c:v>477.8</c:v>
                </c:pt>
                <c:pt idx="1">
                  <c:v>654.6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36-422E-AEF7-2B5B2C9A4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6586623"/>
        <c:axId val="2056589503"/>
      </c:barChart>
      <c:catAx>
        <c:axId val="2056586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Tahun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589503"/>
        <c:crosses val="autoZero"/>
        <c:auto val="1"/>
        <c:lblAlgn val="ctr"/>
        <c:lblOffset val="100"/>
        <c:noMultiLvlLbl val="0"/>
      </c:catAx>
      <c:valAx>
        <c:axId val="205658950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(</a:t>
                </a:r>
                <a:r>
                  <a:rPr lang="en-US" dirty="0" err="1"/>
                  <a:t>dalam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jutaan</a:t>
                </a:r>
                <a:r>
                  <a:rPr lang="en-US" baseline="0" dirty="0"/>
                  <a:t>)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[$Rp-3809]* #,##0_-;\-[$Rp-3809]* #,##0_-;_-[$Rp-3809]* &quot;-&quot;_-;_-@_-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58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sz="1600" dirty="0">
              <a:latin typeface="+mn-lt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ITO!$B$3</c:f>
              <c:strCache>
                <c:ptCount val="1"/>
                <c:pt idx="0">
                  <c:v>Nilai ITO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ITO!$A$4:$A$15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ITO!$B$4:$B$15</c:f>
              <c:numCache>
                <c:formatCode>General</c:formatCode>
                <c:ptCount val="12"/>
                <c:pt idx="0">
                  <c:v>0.25240080935442122</c:v>
                </c:pt>
                <c:pt idx="1">
                  <c:v>0.12489418257597644</c:v>
                </c:pt>
                <c:pt idx="2">
                  <c:v>0.23403237510918165</c:v>
                </c:pt>
                <c:pt idx="3">
                  <c:v>0.2497460347739657</c:v>
                </c:pt>
                <c:pt idx="4">
                  <c:v>0.1869025344707349</c:v>
                </c:pt>
                <c:pt idx="5">
                  <c:v>0.14842945866622814</c:v>
                </c:pt>
                <c:pt idx="6">
                  <c:v>0.16236779370356635</c:v>
                </c:pt>
                <c:pt idx="7">
                  <c:v>0.29381759472036478</c:v>
                </c:pt>
                <c:pt idx="8">
                  <c:v>0.27857348870267723</c:v>
                </c:pt>
                <c:pt idx="9">
                  <c:v>5.111235818474219E-2</c:v>
                </c:pt>
                <c:pt idx="10">
                  <c:v>0.13585973143048155</c:v>
                </c:pt>
                <c:pt idx="11">
                  <c:v>8.8433246624760441E-3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A4-4F8E-ACF4-B2095FDF2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2628416"/>
        <c:axId val="652620256"/>
      </c:lineChart>
      <c:catAx>
        <c:axId val="65262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20256"/>
        <c:crosses val="autoZero"/>
        <c:auto val="1"/>
        <c:lblAlgn val="ctr"/>
        <c:lblOffset val="100"/>
        <c:noMultiLvlLbl val="0"/>
      </c:catAx>
      <c:valAx>
        <c:axId val="6526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284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dirty="0" err="1"/>
              <a:t>Proporsi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endParaRPr lang="en-ID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8F-4EDB-B5DC-9E9710CAC6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8F-4EDB-B5DC-9E9710CAC641}"/>
              </c:ext>
            </c:extLst>
          </c:dPt>
          <c:dLbls>
            <c:dLbl>
              <c:idx val="0"/>
              <c:layout>
                <c:manualLayout>
                  <c:x val="-5.639545056867902E-2"/>
                  <c:y val="-0.2101381598133566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58F-4EDB-B5DC-9E9710CAC641}"/>
                </c:ext>
              </c:extLst>
            </c:dLbl>
            <c:dLbl>
              <c:idx val="1"/>
              <c:layout>
                <c:manualLayout>
                  <c:x val="5.7782370953630799E-2"/>
                  <c:y val="0.1273840769903762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58F-4EDB-B5DC-9E9710CAC6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'Revisi Identifikasi Biaya'!$E$33:$E$34</c:f>
              <c:strCache>
                <c:ptCount val="2"/>
                <c:pt idx="0">
                  <c:v>Biaya Simpan (Holding Cost)</c:v>
                </c:pt>
                <c:pt idx="1">
                  <c:v>Biaya Pesan (Ordering Cost)</c:v>
                </c:pt>
              </c:strCache>
            </c:strRef>
          </c:cat>
          <c:val>
            <c:numRef>
              <c:f>'Revisi Identifikasi Biaya'!$F$33:$F$34</c:f>
              <c:numCache>
                <c:formatCode>0%</c:formatCode>
                <c:ptCount val="2"/>
                <c:pt idx="0">
                  <c:v>0.89618320610687019</c:v>
                </c:pt>
                <c:pt idx="1">
                  <c:v>0.10381679389312977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8F-4EDB-B5DC-9E9710CAC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Peningkatan</a:t>
            </a:r>
            <a:r>
              <a:rPr lang="en-ID" baseline="0"/>
              <a:t> </a:t>
            </a:r>
            <a:r>
              <a:rPr lang="en-ID"/>
              <a:t>Nilai ITO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ITO!$B$36</c:f>
              <c:strCache>
                <c:ptCount val="1"/>
                <c:pt idx="0">
                  <c:v>Nilai ITO Sesudah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ITO!$A$37:$A$48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ITO!$B$37:$B$48</c:f>
              <c:numCache>
                <c:formatCode>General</c:formatCode>
                <c:ptCount val="12"/>
                <c:pt idx="0">
                  <c:v>1.7857276770419952</c:v>
                </c:pt>
                <c:pt idx="1">
                  <c:v>0.97127391988929335</c:v>
                </c:pt>
                <c:pt idx="2">
                  <c:v>2.1736524816580598</c:v>
                </c:pt>
                <c:pt idx="3">
                  <c:v>2.7223020255586672</c:v>
                </c:pt>
                <c:pt idx="4">
                  <c:v>1.4644394979076119</c:v>
                </c:pt>
                <c:pt idx="5">
                  <c:v>1.3678048201057744</c:v>
                </c:pt>
                <c:pt idx="6">
                  <c:v>1.4990147829073852</c:v>
                </c:pt>
                <c:pt idx="7">
                  <c:v>1.3688057078320115</c:v>
                </c:pt>
                <c:pt idx="8">
                  <c:v>1.7890831052541876</c:v>
                </c:pt>
                <c:pt idx="9">
                  <c:v>0.53124254839064877</c:v>
                </c:pt>
                <c:pt idx="10">
                  <c:v>1.2195900256629106</c:v>
                </c:pt>
                <c:pt idx="11">
                  <c:v>4.6473025276936308E-2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2B-40F5-B0C2-FBE2DEB4205F}"/>
            </c:ext>
          </c:extLst>
        </c:ser>
        <c:ser>
          <c:idx val="1"/>
          <c:order val="1"/>
          <c:tx>
            <c:strRef>
              <c:f>ITO!$C$36</c:f>
              <c:strCache>
                <c:ptCount val="1"/>
                <c:pt idx="0">
                  <c:v>Nilai ITO Sebelum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ITO!$A$37:$A$48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ITO!$C$37:$C$48</c:f>
              <c:numCache>
                <c:formatCode>General</c:formatCode>
                <c:ptCount val="12"/>
                <c:pt idx="0">
                  <c:v>0.25240080935442122</c:v>
                </c:pt>
                <c:pt idx="1">
                  <c:v>0.12489418257597644</c:v>
                </c:pt>
                <c:pt idx="2">
                  <c:v>0.23403237510918165</c:v>
                </c:pt>
                <c:pt idx="3">
                  <c:v>0.2497460347739657</c:v>
                </c:pt>
                <c:pt idx="4">
                  <c:v>0.1869025344707349</c:v>
                </c:pt>
                <c:pt idx="5">
                  <c:v>0.14842945866622814</c:v>
                </c:pt>
                <c:pt idx="6">
                  <c:v>0.16236779370356635</c:v>
                </c:pt>
                <c:pt idx="7">
                  <c:v>0.29381759472036478</c:v>
                </c:pt>
                <c:pt idx="8">
                  <c:v>0.27857348870267723</c:v>
                </c:pt>
                <c:pt idx="9">
                  <c:v>5.111235818474219E-2</c:v>
                </c:pt>
                <c:pt idx="10">
                  <c:v>0.13585973143048155</c:v>
                </c:pt>
                <c:pt idx="11">
                  <c:v>8.8433246624760441E-3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2B-40F5-B0C2-FBE2DEB42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6702800"/>
        <c:axId val="1376696560"/>
      </c:lineChart>
      <c:catAx>
        <c:axId val="137670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696560"/>
        <c:crosses val="autoZero"/>
        <c:auto val="1"/>
        <c:lblAlgn val="ctr"/>
        <c:lblOffset val="100"/>
        <c:noMultiLvlLbl val="0"/>
      </c:catAx>
      <c:valAx>
        <c:axId val="13766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702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dirty="0" err="1"/>
              <a:t>Perbandingan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endParaRPr lang="en-ID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'4.2. Analisis Perbandingan'!$A$3</c:f>
              <c:strCache>
                <c:ptCount val="1"/>
                <c:pt idx="0">
                  <c:v>Biaya Simpan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'4.2. Analisis Perbandingan'!$B$1:$I$2</c:f>
              <c:multiLvlStrCache>
                <c:ptCount val="8"/>
                <c:lvl>
                  <c:pt idx="0">
                    <c:v>Clear</c:v>
                  </c:pt>
                  <c:pt idx="1">
                    <c:v>Light Blue</c:v>
                  </c:pt>
                  <c:pt idx="2">
                    <c:v>Mix</c:v>
                  </c:pt>
                  <c:pt idx="3">
                    <c:v>Total</c:v>
                  </c:pt>
                  <c:pt idx="4">
                    <c:v>Clear</c:v>
                  </c:pt>
                  <c:pt idx="5">
                    <c:v>Light Blue</c:v>
                  </c:pt>
                  <c:pt idx="6">
                    <c:v>Mix</c:v>
                  </c:pt>
                  <c:pt idx="7">
                    <c:v>Total</c:v>
                  </c:pt>
                </c:lvl>
                <c:lvl>
                  <c:pt idx="0">
                    <c:v>Biaya Aktual (Rp)</c:v>
                  </c:pt>
                  <c:pt idx="4">
                    <c:v>Biaya Model (Rp)</c:v>
                  </c:pt>
                </c:lvl>
              </c:multiLvlStrCache>
            </c:multiLvlStrRef>
          </c:cat>
          <c:val>
            <c:numRef>
              <c:f>'4.2. Analisis Perbandingan'!$B$3:$I$3</c:f>
              <c:numCache>
                <c:formatCode>General</c:formatCode>
                <c:ptCount val="8"/>
                <c:pt idx="0">
                  <c:v>201.5</c:v>
                </c:pt>
                <c:pt idx="1">
                  <c:v>161.4</c:v>
                </c:pt>
                <c:pt idx="2">
                  <c:v>223.7</c:v>
                </c:pt>
                <c:pt idx="3">
                  <c:v>586.59999999999991</c:v>
                </c:pt>
                <c:pt idx="4">
                  <c:v>199.7</c:v>
                </c:pt>
                <c:pt idx="5">
                  <c:v>112</c:v>
                </c:pt>
                <c:pt idx="6">
                  <c:v>157.69999999999999</c:v>
                </c:pt>
                <c:pt idx="7">
                  <c:v>469.4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A5-4B4F-BB78-C40E88E535B4}"/>
            </c:ext>
          </c:extLst>
        </c:ser>
        <c:ser>
          <c:idx val="1"/>
          <c:order val="1"/>
          <c:tx>
            <c:strRef>
              <c:f>'4.2. Analisis Perbandingan'!$A$4</c:f>
              <c:strCache>
                <c:ptCount val="1"/>
                <c:pt idx="0">
                  <c:v>Biaya Pesan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'4.2. Analisis Perbandingan'!$B$1:$I$2</c:f>
              <c:multiLvlStrCache>
                <c:ptCount val="8"/>
                <c:lvl>
                  <c:pt idx="0">
                    <c:v>Clear</c:v>
                  </c:pt>
                  <c:pt idx="1">
                    <c:v>Light Blue</c:v>
                  </c:pt>
                  <c:pt idx="2">
                    <c:v>Mix</c:v>
                  </c:pt>
                  <c:pt idx="3">
                    <c:v>Total</c:v>
                  </c:pt>
                  <c:pt idx="4">
                    <c:v>Clear</c:v>
                  </c:pt>
                  <c:pt idx="5">
                    <c:v>Light Blue</c:v>
                  </c:pt>
                  <c:pt idx="6">
                    <c:v>Mix</c:v>
                  </c:pt>
                  <c:pt idx="7">
                    <c:v>Total</c:v>
                  </c:pt>
                </c:lvl>
                <c:lvl>
                  <c:pt idx="0">
                    <c:v>Biaya Aktual (Rp)</c:v>
                  </c:pt>
                  <c:pt idx="4">
                    <c:v>Biaya Model (Rp)</c:v>
                  </c:pt>
                </c:lvl>
              </c:multiLvlStrCache>
            </c:multiLvlStrRef>
          </c:cat>
          <c:val>
            <c:numRef>
              <c:f>'4.2. Analisis Perbandingan'!$B$4:$I$4</c:f>
              <c:numCache>
                <c:formatCode>General</c:formatCode>
                <c:ptCount val="8"/>
                <c:pt idx="0">
                  <c:v>22.3</c:v>
                </c:pt>
                <c:pt idx="1">
                  <c:v>22.8</c:v>
                </c:pt>
                <c:pt idx="2">
                  <c:v>22.8</c:v>
                </c:pt>
                <c:pt idx="3">
                  <c:v>67.900000000000006</c:v>
                </c:pt>
                <c:pt idx="4">
                  <c:v>5.7</c:v>
                </c:pt>
                <c:pt idx="5">
                  <c:v>5.7</c:v>
                </c:pt>
                <c:pt idx="6">
                  <c:v>5.7</c:v>
                </c:pt>
                <c:pt idx="7">
                  <c:v>17.100000000000001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A5-4B4F-BB78-C40E88E535B4}"/>
            </c:ext>
          </c:extLst>
        </c:ser>
        <c:ser>
          <c:idx val="2"/>
          <c:order val="2"/>
          <c:tx>
            <c:strRef>
              <c:f>'4.2. Analisis Perbandingan'!$A$5</c:f>
              <c:strCache>
                <c:ptCount val="1"/>
                <c:pt idx="0">
                  <c:v>Biaya Persediaan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A5-4B4F-BB78-C40E88E535B4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A5-4B4F-BB78-C40E88E535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'4.2. Analisis Perbandingan'!$B$1:$I$2</c:f>
              <c:multiLvlStrCache>
                <c:ptCount val="8"/>
                <c:lvl>
                  <c:pt idx="0">
                    <c:v>Clear</c:v>
                  </c:pt>
                  <c:pt idx="1">
                    <c:v>Light Blue</c:v>
                  </c:pt>
                  <c:pt idx="2">
                    <c:v>Mix</c:v>
                  </c:pt>
                  <c:pt idx="3">
                    <c:v>Total</c:v>
                  </c:pt>
                  <c:pt idx="4">
                    <c:v>Clear</c:v>
                  </c:pt>
                  <c:pt idx="5">
                    <c:v>Light Blue</c:v>
                  </c:pt>
                  <c:pt idx="6">
                    <c:v>Mix</c:v>
                  </c:pt>
                  <c:pt idx="7">
                    <c:v>Total</c:v>
                  </c:pt>
                </c:lvl>
                <c:lvl>
                  <c:pt idx="0">
                    <c:v>Biaya Aktual (Rp)</c:v>
                  </c:pt>
                  <c:pt idx="4">
                    <c:v>Biaya Model (Rp)</c:v>
                  </c:pt>
                </c:lvl>
              </c:multiLvlStrCache>
            </c:multiLvlStrRef>
          </c:cat>
          <c:val>
            <c:numRef>
              <c:f>'4.2. Analisis Perbandingan'!$B$5:$I$5</c:f>
              <c:numCache>
                <c:formatCode>General</c:formatCode>
                <c:ptCount val="8"/>
                <c:pt idx="0">
                  <c:v>223.8</c:v>
                </c:pt>
                <c:pt idx="1">
                  <c:v>184.2</c:v>
                </c:pt>
                <c:pt idx="2">
                  <c:v>246.5</c:v>
                </c:pt>
                <c:pt idx="3">
                  <c:v>654.5</c:v>
                </c:pt>
                <c:pt idx="4">
                  <c:v>205.4</c:v>
                </c:pt>
                <c:pt idx="5">
                  <c:v>117.7</c:v>
                </c:pt>
                <c:pt idx="6">
                  <c:v>163.4</c:v>
                </c:pt>
                <c:pt idx="7">
                  <c:v>486.5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A5-4B4F-BB78-C40E88E53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7190191"/>
        <c:axId val="787191631"/>
      </c:barChart>
      <c:catAx>
        <c:axId val="78719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191631"/>
        <c:crosses val="autoZero"/>
        <c:auto val="1"/>
        <c:lblAlgn val="ctr"/>
        <c:lblOffset val="100"/>
        <c:noMultiLvlLbl val="0"/>
      </c:catAx>
      <c:valAx>
        <c:axId val="787191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dalam</a:t>
                </a:r>
                <a:r>
                  <a:rPr lang="en-ID" baseline="0"/>
                  <a:t> jutaan rupiah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19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dirty="0"/>
              <a:t>Total </a:t>
            </a:r>
            <a:r>
              <a:rPr lang="en-ID" sz="1600" dirty="0" err="1"/>
              <a:t>Biaya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600" dirty="0" err="1"/>
              <a:t>Akibat</a:t>
            </a:r>
            <a:r>
              <a:rPr lang="en-ID" sz="1600" dirty="0"/>
              <a:t> </a:t>
            </a:r>
            <a:r>
              <a:rPr lang="en-ID" sz="1600" dirty="0" err="1"/>
              <a:t>Perubahan</a:t>
            </a:r>
            <a:r>
              <a:rPr lang="en-ID" sz="1600" dirty="0"/>
              <a:t> Harga</a:t>
            </a:r>
            <a:r>
              <a:rPr lang="en-ID" sz="1600" baseline="0" dirty="0"/>
              <a:t> Material</a:t>
            </a:r>
            <a:endParaRPr lang="en-ID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'4.3. Analisis Sensitivitas'!$G$2</c:f>
              <c:strCache>
                <c:ptCount val="1"/>
                <c:pt idx="0">
                  <c:v>Material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Sensitivitas'!$F$3:$F$9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Sensitivitas'!$G$3:$G$9</c:f>
              <c:numCache>
                <c:formatCode>General</c:formatCode>
                <c:ptCount val="7"/>
                <c:pt idx="0">
                  <c:v>205448440</c:v>
                </c:pt>
                <c:pt idx="1">
                  <c:v>195936800</c:v>
                </c:pt>
                <c:pt idx="2">
                  <c:v>186425160</c:v>
                </c:pt>
                <c:pt idx="3">
                  <c:v>174535610</c:v>
                </c:pt>
                <c:pt idx="4">
                  <c:v>214960080</c:v>
                </c:pt>
                <c:pt idx="5">
                  <c:v>224471720</c:v>
                </c:pt>
                <c:pt idx="6">
                  <c:v>236361270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CD-4315-9171-D06336A2207B}"/>
            </c:ext>
          </c:extLst>
        </c:ser>
        <c:ser>
          <c:idx val="1"/>
          <c:order val="1"/>
          <c:tx>
            <c:strRef>
              <c:f>'4.3. Analisis Sensitivitas'!$H$2</c:f>
              <c:strCache>
                <c:ptCount val="1"/>
                <c:pt idx="0">
                  <c:v>Material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Sensitivitas'!$F$3:$F$9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Sensitivitas'!$H$3:$H$9</c:f>
              <c:numCache>
                <c:formatCode>General</c:formatCode>
                <c:ptCount val="7"/>
                <c:pt idx="0">
                  <c:v>117718350</c:v>
                </c:pt>
                <c:pt idx="1">
                  <c:v>112917735</c:v>
                </c:pt>
                <c:pt idx="2">
                  <c:v>106516915</c:v>
                </c:pt>
                <c:pt idx="3">
                  <c:v>101716300</c:v>
                </c:pt>
                <c:pt idx="4">
                  <c:v>124119170</c:v>
                </c:pt>
                <c:pt idx="5">
                  <c:v>128919785</c:v>
                </c:pt>
                <c:pt idx="6">
                  <c:v>135320605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CD-4315-9171-D06336A2207B}"/>
            </c:ext>
          </c:extLst>
        </c:ser>
        <c:ser>
          <c:idx val="2"/>
          <c:order val="2"/>
          <c:tx>
            <c:strRef>
              <c:f>'4.3. Analisis Sensitivitas'!$I$2</c:f>
              <c:strCache>
                <c:ptCount val="1"/>
                <c:pt idx="0">
                  <c:v>Material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Sensitivitas'!$F$3:$F$9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Sensitivitas'!$I$3:$I$9</c:f>
              <c:numCache>
                <c:formatCode>General</c:formatCode>
                <c:ptCount val="7"/>
                <c:pt idx="0">
                  <c:v>163432109</c:v>
                </c:pt>
                <c:pt idx="1">
                  <c:v>155238441</c:v>
                </c:pt>
                <c:pt idx="2">
                  <c:v>147044773</c:v>
                </c:pt>
                <c:pt idx="3">
                  <c:v>138851105</c:v>
                </c:pt>
                <c:pt idx="4">
                  <c:v>171625777</c:v>
                </c:pt>
                <c:pt idx="5">
                  <c:v>179819445</c:v>
                </c:pt>
                <c:pt idx="6">
                  <c:v>188013113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CD-4315-9171-D06336A22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8196847"/>
        <c:axId val="2018191087"/>
      </c:lineChart>
      <c:catAx>
        <c:axId val="20181968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Skenario</a:t>
                </a:r>
                <a:r>
                  <a:rPr lang="en-ID" baseline="0"/>
                  <a:t> Sensitivitas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8191087"/>
        <c:crosses val="autoZero"/>
        <c:auto val="1"/>
        <c:lblAlgn val="ctr"/>
        <c:lblOffset val="100"/>
        <c:noMultiLvlLbl val="0"/>
      </c:catAx>
      <c:valAx>
        <c:axId val="2018191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819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Total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Biaya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Persediaan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Akibat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Perubahan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Jumlah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  <a:r>
              <a:rPr lang="en-ID" sz="1600" b="0" i="0" u="none" strike="noStrike" kern="1200" spc="0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Permintaan</a:t>
            </a:r>
            <a:r>
              <a:rPr lang="en-ID" sz="16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'4.3. Analisis Sensitivitas'!$G$12</c:f>
              <c:strCache>
                <c:ptCount val="1"/>
                <c:pt idx="0">
                  <c:v>Material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Sensitivitas'!$F$13:$F$19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Sensitivitas'!$G$13:$G$19</c:f>
              <c:numCache>
                <c:formatCode>General</c:formatCode>
                <c:ptCount val="7"/>
                <c:pt idx="0">
                  <c:v>205448440</c:v>
                </c:pt>
                <c:pt idx="1">
                  <c:v>195526696</c:v>
                </c:pt>
                <c:pt idx="2">
                  <c:v>185604952</c:v>
                </c:pt>
                <c:pt idx="3">
                  <c:v>175681536</c:v>
                </c:pt>
                <c:pt idx="4">
                  <c:v>215369126</c:v>
                </c:pt>
                <c:pt idx="5">
                  <c:v>225291024</c:v>
                </c:pt>
                <c:pt idx="6">
                  <c:v>235212921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8C-4A8D-B629-6FAB7A8816D2}"/>
            </c:ext>
          </c:extLst>
        </c:ser>
        <c:ser>
          <c:idx val="1"/>
          <c:order val="1"/>
          <c:tx>
            <c:strRef>
              <c:f>'4.3. Analisis Sensitivitas'!$H$12</c:f>
              <c:strCache>
                <c:ptCount val="1"/>
                <c:pt idx="0">
                  <c:v>Material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Sensitivitas'!$F$13:$F$19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Sensitivitas'!$H$13:$H$19</c:f>
              <c:numCache>
                <c:formatCode>General</c:formatCode>
                <c:ptCount val="7"/>
                <c:pt idx="0">
                  <c:v>117718350</c:v>
                </c:pt>
                <c:pt idx="1">
                  <c:v>112288380</c:v>
                </c:pt>
                <c:pt idx="2">
                  <c:v>106861980</c:v>
                </c:pt>
                <c:pt idx="3">
                  <c:v>101430386</c:v>
                </c:pt>
                <c:pt idx="4">
                  <c:v>123149884</c:v>
                </c:pt>
                <c:pt idx="5">
                  <c:v>128579758</c:v>
                </c:pt>
                <c:pt idx="6">
                  <c:v>134009633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8C-4A8D-B629-6FAB7A8816D2}"/>
            </c:ext>
          </c:extLst>
        </c:ser>
        <c:ser>
          <c:idx val="2"/>
          <c:order val="2"/>
          <c:tx>
            <c:strRef>
              <c:f>'4.3. Analisis Sensitivitas'!$I$12</c:f>
              <c:strCache>
                <c:ptCount val="1"/>
                <c:pt idx="0">
                  <c:v>Material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Sensitivitas'!$F$13:$F$19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Sensitivitas'!$I$13:$I$19</c:f>
              <c:numCache>
                <c:formatCode>General</c:formatCode>
                <c:ptCount val="7"/>
                <c:pt idx="0">
                  <c:v>163432109</c:v>
                </c:pt>
                <c:pt idx="1">
                  <c:v>155727335</c:v>
                </c:pt>
                <c:pt idx="2">
                  <c:v>148018634</c:v>
                </c:pt>
                <c:pt idx="3">
                  <c:v>140312924</c:v>
                </c:pt>
                <c:pt idx="4">
                  <c:v>171141039</c:v>
                </c:pt>
                <c:pt idx="5">
                  <c:v>178848068</c:v>
                </c:pt>
                <c:pt idx="6">
                  <c:v>186555097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F8C-4A8D-B629-6FAB7A881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9874895"/>
        <c:axId val="2099875855"/>
      </c:lineChart>
      <c:catAx>
        <c:axId val="20998748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Skenario</a:t>
                </a:r>
                <a:r>
                  <a:rPr lang="en-ID" baseline="0"/>
                  <a:t> Sensitivitas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875855"/>
        <c:crosses val="autoZero"/>
        <c:auto val="1"/>
        <c:lblAlgn val="ctr"/>
        <c:lblOffset val="100"/>
        <c:noMultiLvlLbl val="0"/>
      </c:catAx>
      <c:valAx>
        <c:axId val="2099875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87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DED61-ED00-4E57-A04D-C9A5E06CFCBF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2697B-08A1-4431-BE0E-C49B8A05323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778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Selamat</a:t>
            </a:r>
            <a:r>
              <a:rPr lang="en-ID" dirty="0"/>
              <a:t> Pagi </a:t>
            </a:r>
          </a:p>
          <a:p>
            <a:r>
              <a:rPr lang="en-ID" dirty="0"/>
              <a:t>yang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hormati</a:t>
            </a:r>
            <a:r>
              <a:rPr lang="en-ID" dirty="0"/>
              <a:t> Ibu Inaki </a:t>
            </a:r>
            <a:r>
              <a:rPr lang="en-ID" dirty="0" err="1"/>
              <a:t>selaku</a:t>
            </a:r>
            <a:r>
              <a:rPr lang="en-ID" dirty="0"/>
              <a:t> </a:t>
            </a:r>
            <a:r>
              <a:rPr lang="en-ID" dirty="0" err="1"/>
              <a:t>dosen</a:t>
            </a:r>
            <a:r>
              <a:rPr lang="en-ID" dirty="0"/>
              <a:t> </a:t>
            </a:r>
            <a:r>
              <a:rPr lang="en-ID" dirty="0" err="1"/>
              <a:t>Pembimbing,Ibu</a:t>
            </a:r>
            <a:r>
              <a:rPr lang="en-ID" dirty="0"/>
              <a:t> Ana dan Kak Nora </a:t>
            </a:r>
            <a:r>
              <a:rPr lang="en-ID" dirty="0" err="1"/>
              <a:t>selaku</a:t>
            </a:r>
            <a:r>
              <a:rPr lang="en-ID" dirty="0"/>
              <a:t> </a:t>
            </a:r>
            <a:r>
              <a:rPr lang="en-ID" dirty="0" err="1"/>
              <a:t>dosen</a:t>
            </a:r>
            <a:r>
              <a:rPr lang="en-ID" dirty="0"/>
              <a:t> </a:t>
            </a:r>
            <a:r>
              <a:rPr lang="en-ID" dirty="0" err="1"/>
              <a:t>penguji</a:t>
            </a:r>
            <a:r>
              <a:rPr lang="en-ID" dirty="0"/>
              <a:t> dan Bapak x </a:t>
            </a:r>
            <a:r>
              <a:rPr lang="en-ID" dirty="0" err="1"/>
              <a:t>selaku</a:t>
            </a:r>
            <a:r>
              <a:rPr lang="en-ID" dirty="0"/>
              <a:t>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sidang</a:t>
            </a:r>
            <a:endParaRPr lang="en-ID" dirty="0"/>
          </a:p>
          <a:p>
            <a:r>
              <a:rPr lang="en-ID" dirty="0" err="1"/>
              <a:t>Terima</a:t>
            </a:r>
            <a:r>
              <a:rPr lang="en-ID" dirty="0"/>
              <a:t> </a:t>
            </a:r>
            <a:r>
              <a:rPr lang="en-ID" dirty="0" err="1"/>
              <a:t>kasih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kesempatan</a:t>
            </a:r>
            <a:r>
              <a:rPr lang="en-ID" dirty="0"/>
              <a:t> dan </a:t>
            </a:r>
            <a:r>
              <a:rPr lang="en-ID" dirty="0" err="1"/>
              <a:t>waktu</a:t>
            </a:r>
            <a:r>
              <a:rPr lang="en-ID" dirty="0"/>
              <a:t> yang </a:t>
            </a:r>
            <a:r>
              <a:rPr lang="en-ID" dirty="0" err="1"/>
              <a:t>diberikan</a:t>
            </a:r>
            <a:endParaRPr lang="en-ID" dirty="0"/>
          </a:p>
          <a:p>
            <a:r>
              <a:rPr lang="en-ID" dirty="0" err="1"/>
              <a:t>Perkenalkan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, </a:t>
            </a:r>
            <a:r>
              <a:rPr lang="en-ID" dirty="0" err="1"/>
              <a:t>nama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Julio Febrian</a:t>
            </a:r>
          </a:p>
          <a:p>
            <a:r>
              <a:rPr lang="en-ID" dirty="0"/>
              <a:t>Pada </a:t>
            </a:r>
            <a:r>
              <a:rPr lang="en-ID" dirty="0" err="1"/>
              <a:t>sidang</a:t>
            </a:r>
            <a:r>
              <a:rPr lang="en-ID" dirty="0"/>
              <a:t> </a:t>
            </a:r>
            <a:r>
              <a:rPr lang="en-ID" dirty="0" err="1"/>
              <a:t>hari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mempresentasikan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 </a:t>
            </a:r>
            <a:r>
              <a:rPr lang="en-ID" dirty="0" err="1"/>
              <a:t>saya</a:t>
            </a:r>
            <a:r>
              <a:rPr lang="en-ID" dirty="0"/>
              <a:t> yang </a:t>
            </a:r>
            <a:r>
              <a:rPr lang="en-ID" dirty="0" err="1"/>
              <a:t>berjudul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Model </a:t>
            </a:r>
            <a:r>
              <a:rPr lang="en-ID" dirty="0" err="1"/>
              <a:t>Optimasi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Meminimalkan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pada Gudang </a:t>
            </a:r>
            <a:r>
              <a:rPr lang="en-ID" dirty="0" err="1"/>
              <a:t>Bahan</a:t>
            </a:r>
            <a:r>
              <a:rPr lang="en-ID" dirty="0"/>
              <a:t> Baku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Mixed Integer Linear Programming / MILP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0498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dibangun</a:t>
            </a:r>
            <a:r>
              <a:rPr lang="en-ID" dirty="0"/>
              <a:t> model </a:t>
            </a:r>
            <a:r>
              <a:rPr lang="en-ID" dirty="0" err="1"/>
              <a:t>matematika</a:t>
            </a:r>
            <a:r>
              <a:rPr lang="en-ID" dirty="0"/>
              <a:t> </a:t>
            </a:r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</a:t>
            </a:r>
            <a:r>
              <a:rPr lang="en-ID" dirty="0" err="1"/>
              <a:t>berikut</a:t>
            </a:r>
            <a:endParaRPr lang="en-ID" dirty="0"/>
          </a:p>
          <a:p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mingguan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model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fleksibel</a:t>
            </a:r>
            <a:r>
              <a:rPr lang="en-ID" dirty="0"/>
              <a:t> </a:t>
            </a:r>
          </a:p>
          <a:p>
            <a:r>
              <a:rPr lang="en-ID" dirty="0" err="1"/>
              <a:t>serta</a:t>
            </a:r>
            <a:r>
              <a:rPr lang="en-ID" dirty="0"/>
              <a:t> Sets Parameter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</a:p>
          <a:p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meminimalkan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322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penjumlahan</a:t>
            </a:r>
            <a:r>
              <a:rPr lang="en-ID" dirty="0"/>
              <a:t> ordering cost dan holding cost </a:t>
            </a:r>
          </a:p>
          <a:p>
            <a:r>
              <a:rPr lang="en-ID" dirty="0" err="1"/>
              <a:t>Dimodelkan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python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di </a:t>
            </a:r>
            <a:r>
              <a:rPr lang="en-ID" dirty="0" err="1"/>
              <a:t>samping</a:t>
            </a:r>
            <a:r>
              <a:rPr lang="en-ID" dirty="0"/>
              <a:t> </a:t>
            </a:r>
            <a:r>
              <a:rPr lang="en-ID" dirty="0" err="1"/>
              <a:t>persamaan</a:t>
            </a:r>
            <a:r>
              <a:rPr lang="en-ID" dirty="0"/>
              <a:t>  </a:t>
            </a:r>
          </a:p>
          <a:p>
            <a:r>
              <a:rPr lang="en-ID" dirty="0" err="1"/>
              <a:t>Begitu</a:t>
            </a:r>
            <a:r>
              <a:rPr lang="en-ID" dirty="0"/>
              <a:t> juga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fungsi-fungsi</a:t>
            </a:r>
            <a:r>
              <a:rPr lang="en-ID" dirty="0"/>
              <a:t> </a:t>
            </a:r>
            <a:r>
              <a:rPr lang="en-ID" dirty="0" err="1"/>
              <a:t>kendala</a:t>
            </a:r>
            <a:r>
              <a:rPr lang="en-ID" dirty="0"/>
              <a:t> / constraints yang </a:t>
            </a:r>
            <a:r>
              <a:rPr lang="en-ID" dirty="0" err="1"/>
              <a:t>ada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constraint </a:t>
            </a:r>
            <a:r>
              <a:rPr lang="en-ID" dirty="0" err="1"/>
              <a:t>pertama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demand constraint,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safety stock constraint,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769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big-M value constraint, </a:t>
            </a:r>
            <a:r>
              <a:rPr lang="en-ID" dirty="0" err="1"/>
              <a:t>keempat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capacity constraint, </a:t>
            </a:r>
            <a:r>
              <a:rPr lang="en-ID" dirty="0" err="1"/>
              <a:t>kelima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binary constraint, dan </a:t>
            </a:r>
            <a:r>
              <a:rPr lang="en-ID" dirty="0" err="1"/>
              <a:t>keenam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non-negativity constraint.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4810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 err="1"/>
              <a:t>Kemudian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mendapatkan</a:t>
            </a:r>
            <a:r>
              <a:rPr lang="en-ID" sz="1200" dirty="0"/>
              <a:t> forecasted demand,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penentuan</a:t>
            </a:r>
            <a:r>
              <a:rPr lang="en-ID" sz="1200" dirty="0"/>
              <a:t> </a:t>
            </a:r>
            <a:r>
              <a:rPr lang="en-ID" sz="1200" dirty="0" err="1"/>
              <a:t>metode</a:t>
            </a:r>
            <a:r>
              <a:rPr lang="en-ID" sz="1200" dirty="0"/>
              <a:t> forecasting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 err="1"/>
              <a:t>Didapatkan</a:t>
            </a:r>
            <a:r>
              <a:rPr lang="en-ID" sz="1200" dirty="0"/>
              <a:t> </a:t>
            </a:r>
            <a:r>
              <a:rPr lang="en-ID" sz="1200" dirty="0" err="1"/>
              <a:t>bahwa</a:t>
            </a:r>
            <a:r>
              <a:rPr lang="en-ID" sz="1200" dirty="0"/>
              <a:t> </a:t>
            </a:r>
            <a:r>
              <a:rPr lang="en-ID" sz="1200" dirty="0" err="1"/>
              <a:t>metode</a:t>
            </a:r>
            <a:r>
              <a:rPr lang="en-ID" sz="1200" dirty="0"/>
              <a:t> </a:t>
            </a:r>
            <a:r>
              <a:rPr lang="en-ID" sz="1200" dirty="0" err="1"/>
              <a:t>terbaik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nilai</a:t>
            </a:r>
            <a:r>
              <a:rPr lang="en-ID" sz="1200" dirty="0"/>
              <a:t> error </a:t>
            </a:r>
            <a:r>
              <a:rPr lang="en-ID" sz="1200" dirty="0" err="1"/>
              <a:t>terkecil</a:t>
            </a:r>
            <a:r>
              <a:rPr lang="en-ID" sz="1200" dirty="0"/>
              <a:t>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metode</a:t>
            </a:r>
            <a:r>
              <a:rPr lang="en-ID" sz="1200" dirty="0"/>
              <a:t> winter </a:t>
            </a:r>
            <a:r>
              <a:rPr lang="en-ID" sz="1200" dirty="0" err="1"/>
              <a:t>sehingga</a:t>
            </a:r>
            <a:r>
              <a:rPr lang="en-ID" sz="1200" dirty="0"/>
              <a:t> </a:t>
            </a:r>
            <a:r>
              <a:rPr lang="en-ID" sz="1200" dirty="0" err="1"/>
              <a:t>dipilih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digunakan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penelitian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 err="1"/>
              <a:t>lalu</a:t>
            </a:r>
            <a:r>
              <a:rPr lang="en-ID" sz="1200" dirty="0"/>
              <a:t>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perhitungan</a:t>
            </a:r>
            <a:r>
              <a:rPr lang="en-ID" sz="1200" dirty="0"/>
              <a:t> safety stock, </a:t>
            </a:r>
            <a:r>
              <a:rPr lang="en-ID" sz="1200" dirty="0" err="1"/>
              <a:t>didapatkan</a:t>
            </a:r>
            <a:r>
              <a:rPr lang="en-ID" sz="1200" dirty="0"/>
              <a:t> </a:t>
            </a:r>
            <a:r>
              <a:rPr lang="en-ID" sz="1200" dirty="0" err="1"/>
              <a:t>bahwa</a:t>
            </a:r>
            <a:r>
              <a:rPr lang="en-ID" sz="1200" dirty="0"/>
              <a:t> </a:t>
            </a:r>
            <a:r>
              <a:rPr lang="en-ID" sz="1200" dirty="0" err="1"/>
              <a:t>jumlah</a:t>
            </a:r>
            <a:r>
              <a:rPr lang="en-ID" sz="1200" dirty="0"/>
              <a:t> safety stock </a:t>
            </a:r>
            <a:r>
              <a:rPr lang="en-ID" sz="1200" dirty="0" err="1"/>
              <a:t>terbanyak</a:t>
            </a:r>
            <a:r>
              <a:rPr lang="en-ID" sz="1200" dirty="0"/>
              <a:t> pada </a:t>
            </a:r>
            <a:r>
              <a:rPr lang="en-ID" sz="1200" dirty="0" err="1"/>
              <a:t>bahan</a:t>
            </a:r>
            <a:r>
              <a:rPr lang="en-ID" sz="1200" dirty="0"/>
              <a:t> </a:t>
            </a:r>
            <a:r>
              <a:rPr lang="en-ID" sz="1200" dirty="0" err="1"/>
              <a:t>baku</a:t>
            </a:r>
            <a:r>
              <a:rPr lang="en-ID" sz="1200" dirty="0"/>
              <a:t> 1 </a:t>
            </a:r>
            <a:r>
              <a:rPr lang="en-ID" sz="1200" dirty="0" err="1"/>
              <a:t>karena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variabilitas</a:t>
            </a:r>
            <a:r>
              <a:rPr lang="en-ID" sz="1200" dirty="0"/>
              <a:t> </a:t>
            </a:r>
            <a:r>
              <a:rPr lang="en-ID" sz="1200" dirty="0" err="1"/>
              <a:t>permintaan</a:t>
            </a:r>
            <a:r>
              <a:rPr lang="en-ID" sz="1200" dirty="0"/>
              <a:t> paling </a:t>
            </a:r>
            <a:r>
              <a:rPr lang="en-ID" sz="1200" dirty="0" err="1"/>
              <a:t>tinggi</a:t>
            </a:r>
            <a:r>
              <a:rPr lang="en-ID" sz="1200" dirty="0"/>
              <a:t>. </a:t>
            </a:r>
            <a:r>
              <a:rPr lang="en-ID" sz="1200" dirty="0" err="1"/>
              <a:t>Nlai-nilai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dipengaruhi</a:t>
            </a:r>
            <a:r>
              <a:rPr lang="en-ID" sz="1200" dirty="0"/>
              <a:t> oleh </a:t>
            </a:r>
            <a:r>
              <a:rPr lang="en-ID" sz="1200" dirty="0" err="1"/>
              <a:t>jumlah</a:t>
            </a:r>
            <a:r>
              <a:rPr lang="en-ID" sz="1200" dirty="0"/>
              <a:t> </a:t>
            </a:r>
            <a:r>
              <a:rPr lang="en-ID" sz="1200" dirty="0" err="1"/>
              <a:t>permintaan</a:t>
            </a:r>
            <a:r>
              <a:rPr lang="en-ID" sz="1200" dirty="0"/>
              <a:t>, service level, safety factor, dan lead time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1005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Kemudian model yang dibentuk dilakukan verifikasi dengan menjalankan model optimasi dan mendapatkan solusi optimal  yang diinginkan tanpa adanya error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839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uji </a:t>
            </a:r>
            <a:r>
              <a:rPr lang="en-ID" dirty="0" err="1"/>
              <a:t>validasi</a:t>
            </a:r>
            <a:r>
              <a:rPr lang="en-ID" dirty="0"/>
              <a:t> model </a:t>
            </a:r>
            <a:r>
              <a:rPr lang="en-ID" dirty="0" err="1"/>
              <a:t>dengan</a:t>
            </a:r>
            <a:r>
              <a:rPr lang="en-ID" dirty="0"/>
              <a:t> 3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endParaRPr lang="en-ID" dirty="0"/>
          </a:p>
          <a:p>
            <a:r>
              <a:rPr lang="en-ID" dirty="0"/>
              <a:t>Dari </a:t>
            </a:r>
            <a:r>
              <a:rPr lang="en-ID" dirty="0" err="1"/>
              <a:t>pengujian-pengujian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model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dikatakan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terverifikasi</a:t>
            </a:r>
            <a:r>
              <a:rPr lang="en-ID" dirty="0"/>
              <a:t> dan </a:t>
            </a:r>
            <a:r>
              <a:rPr lang="en-ID" dirty="0" err="1"/>
              <a:t>tervalidasi</a:t>
            </a:r>
            <a:r>
              <a:rPr lang="en-ID" dirty="0"/>
              <a:t>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5830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model </a:t>
            </a:r>
            <a:r>
              <a:rPr lang="en-ID" dirty="0" err="1"/>
              <a:t>dijalankan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pada data </a:t>
            </a:r>
            <a:r>
              <a:rPr lang="en-ID" dirty="0" err="1"/>
              <a:t>historis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dan </a:t>
            </a:r>
            <a:r>
              <a:rPr lang="en-ID" dirty="0" err="1"/>
              <a:t>kemudian</a:t>
            </a:r>
            <a:r>
              <a:rPr lang="en-ID" dirty="0"/>
              <a:t> pada data forecast. </a:t>
            </a:r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</a:t>
            </a:r>
            <a:r>
              <a:rPr lang="en-ID" dirty="0" err="1"/>
              <a:t>rangkuman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model. </a:t>
            </a:r>
            <a:r>
              <a:rPr lang="en-ID" dirty="0" err="1"/>
              <a:t>Didapatkan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kuantitas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demand pada </a:t>
            </a:r>
            <a:r>
              <a:rPr lang="en-ID" dirty="0" err="1"/>
              <a:t>tahun</a:t>
            </a:r>
            <a:r>
              <a:rPr lang="en-ID" dirty="0"/>
              <a:t> 2022,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7,4 </a:t>
            </a:r>
            <a:r>
              <a:rPr lang="en-ID" dirty="0" err="1"/>
              <a:t>juta</a:t>
            </a:r>
            <a:r>
              <a:rPr lang="en-ID" dirty="0"/>
              <a:t> kg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demand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terpenuhi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yang minimum,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480 </a:t>
            </a:r>
            <a:r>
              <a:rPr lang="en-ID" dirty="0" err="1"/>
              <a:t>juta</a:t>
            </a:r>
            <a:r>
              <a:rPr lang="en-ID" dirty="0"/>
              <a:t>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data forecast 12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diperkirakan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100 </a:t>
            </a:r>
            <a:r>
              <a:rPr lang="en-ID" dirty="0" err="1"/>
              <a:t>juta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2,3 </a:t>
            </a:r>
            <a:r>
              <a:rPr lang="en-ID" dirty="0" err="1"/>
              <a:t>juta</a:t>
            </a:r>
            <a:r>
              <a:rPr lang="en-ID" dirty="0"/>
              <a:t> kg </a:t>
            </a:r>
            <a:r>
              <a:rPr lang="en-ID" dirty="0" err="1"/>
              <a:t>sesuai</a:t>
            </a:r>
            <a:r>
              <a:rPr lang="en-ID" dirty="0"/>
              <a:t> detail per </a:t>
            </a:r>
            <a:r>
              <a:rPr lang="en-ID" dirty="0" err="1"/>
              <a:t>periode</a:t>
            </a:r>
            <a:r>
              <a:rPr lang="en-ID" dirty="0"/>
              <a:t> yang </a:t>
            </a:r>
            <a:r>
              <a:rPr lang="en-ID" dirty="0" err="1"/>
              <a:t>ditunjukkan</a:t>
            </a:r>
            <a:r>
              <a:rPr lang="en-ID" dirty="0"/>
              <a:t> pada slide </a:t>
            </a:r>
            <a:r>
              <a:rPr lang="en-ID" dirty="0" err="1"/>
              <a:t>berikutnya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3007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Hasil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kapan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dan </a:t>
            </a:r>
            <a:r>
              <a:rPr lang="en-ID" dirty="0" err="1"/>
              <a:t>berapa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dipesan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material dan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demand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minimum.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072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Begitu</a:t>
            </a:r>
            <a:r>
              <a:rPr lang="en-ID" dirty="0"/>
              <a:t> juga </a:t>
            </a:r>
            <a:r>
              <a:rPr lang="en-ID" dirty="0" err="1"/>
              <a:t>demikian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detail </a:t>
            </a:r>
            <a:r>
              <a:rPr lang="en-ID" dirty="0" err="1"/>
              <a:t>hasil</a:t>
            </a:r>
            <a:r>
              <a:rPr lang="en-ID" dirty="0"/>
              <a:t> forecast. </a:t>
            </a:r>
            <a:r>
              <a:rPr lang="en-ID" dirty="0" err="1"/>
              <a:t>Penggunaan</a:t>
            </a:r>
            <a:r>
              <a:rPr lang="en-ID" dirty="0"/>
              <a:t> model forecast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rencana</a:t>
            </a:r>
            <a:r>
              <a:rPr lang="en-ID" dirty="0"/>
              <a:t> </a:t>
            </a:r>
            <a:r>
              <a:rPr lang="en-ID" dirty="0" err="1"/>
              <a:t>penjadwalan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peramalan</a:t>
            </a:r>
            <a:r>
              <a:rPr lang="en-ID" dirty="0"/>
              <a:t> dan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terpenuhi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yang minimum. </a:t>
            </a:r>
            <a:r>
              <a:rPr lang="en-ID" dirty="0" err="1"/>
              <a:t>jumlahnya</a:t>
            </a:r>
            <a:r>
              <a:rPr lang="en-ID" dirty="0"/>
              <a:t> </a:t>
            </a:r>
            <a:r>
              <a:rPr lang="en-ID" dirty="0" err="1"/>
              <a:t>bervariasi</a:t>
            </a:r>
            <a:r>
              <a:rPr lang="en-ID" dirty="0"/>
              <a:t> 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3247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pengolahan</a:t>
            </a:r>
            <a:r>
              <a:rPr lang="en-ID" dirty="0"/>
              <a:t> data,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</a:p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output model,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3 </a:t>
            </a:r>
            <a:r>
              <a:rPr lang="en-ID" dirty="0" err="1"/>
              <a:t>kuantitas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(Q) dan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(Y) </a:t>
            </a:r>
            <a:r>
              <a:rPr lang="en-ID" dirty="0" err="1"/>
              <a:t>serta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(Z)</a:t>
            </a:r>
          </a:p>
          <a:p>
            <a:endParaRPr lang="en-ID" dirty="0"/>
          </a:p>
          <a:p>
            <a:r>
              <a:rPr lang="en-ID" dirty="0"/>
              <a:t>Dari </a:t>
            </a:r>
            <a:r>
              <a:rPr lang="en-ID" dirty="0" err="1"/>
              <a:t>Jumlah</a:t>
            </a:r>
            <a:r>
              <a:rPr lang="en-ID" dirty="0"/>
              <a:t> Q yang </a:t>
            </a:r>
            <a:r>
              <a:rPr lang="en-ID" dirty="0" err="1"/>
              <a:t>tertinggi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pada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clear 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oleh </a:t>
            </a:r>
            <a:r>
              <a:rPr lang="en-ID" dirty="0" err="1"/>
              <a:t>jumlah</a:t>
            </a:r>
            <a:r>
              <a:rPr lang="en-ID" dirty="0"/>
              <a:t> demand dan safety stock yang paling </a:t>
            </a:r>
            <a:r>
              <a:rPr lang="en-ID" dirty="0" err="1"/>
              <a:t>banyak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Sedangkan</a:t>
            </a:r>
            <a:r>
              <a:rPr lang="en-ID" dirty="0"/>
              <a:t> pada </a:t>
            </a:r>
            <a:r>
              <a:rPr lang="en-ID" dirty="0" err="1"/>
              <a:t>Jumlah</a:t>
            </a:r>
            <a:r>
              <a:rPr lang="en-ID" dirty="0"/>
              <a:t> Y yang optimal </a:t>
            </a:r>
            <a:r>
              <a:rPr lang="en-ID" dirty="0" err="1"/>
              <a:t>adalah</a:t>
            </a:r>
            <a:r>
              <a:rPr lang="en-ID" dirty="0"/>
              <a:t> 138 kali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</a:p>
          <a:p>
            <a:r>
              <a:rPr lang="en-ID" dirty="0" err="1"/>
              <a:t>Diketahui</a:t>
            </a:r>
            <a:r>
              <a:rPr lang="en-ID" dirty="0"/>
              <a:t> juga pada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grafik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Q dan Y </a:t>
            </a:r>
            <a:r>
              <a:rPr lang="en-ID" dirty="0" err="1"/>
              <a:t>serta</a:t>
            </a:r>
            <a:r>
              <a:rPr lang="en-ID" dirty="0"/>
              <a:t> Z </a:t>
            </a:r>
            <a:r>
              <a:rPr lang="en-ID" dirty="0" err="1"/>
              <a:t>terbesar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pada </a:t>
            </a:r>
            <a:r>
              <a:rPr lang="en-ID" dirty="0" err="1"/>
              <a:t>triwulan</a:t>
            </a:r>
            <a:r>
              <a:rPr lang="en-ID" dirty="0"/>
              <a:t> 3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lonjakan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musim</a:t>
            </a:r>
            <a:r>
              <a:rPr lang="en-ID" dirty="0"/>
              <a:t> </a:t>
            </a:r>
            <a:r>
              <a:rPr lang="en-ID" dirty="0" err="1"/>
              <a:t>bulan-bulan</a:t>
            </a:r>
            <a:r>
              <a:rPr lang="en-ID" dirty="0"/>
              <a:t> </a:t>
            </a:r>
            <a:r>
              <a:rPr lang="en-ID" dirty="0" err="1"/>
              <a:t>libur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kolaborasi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 lain dan </a:t>
            </a:r>
            <a:r>
              <a:rPr lang="en-ID" dirty="0" err="1"/>
              <a:t>terendah</a:t>
            </a:r>
            <a:r>
              <a:rPr lang="en-ID" dirty="0"/>
              <a:t> pada </a:t>
            </a:r>
            <a:r>
              <a:rPr lang="en-ID" dirty="0" err="1"/>
              <a:t>triwulan</a:t>
            </a:r>
            <a:r>
              <a:rPr lang="en-ID" dirty="0"/>
              <a:t> 4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produksi</a:t>
            </a:r>
            <a:r>
              <a:rPr lang="en-ID" dirty="0"/>
              <a:t> di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dan </a:t>
            </a:r>
            <a:r>
              <a:rPr lang="en-ID" dirty="0" err="1"/>
              <a:t>fokus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yang </a:t>
            </a:r>
            <a:r>
              <a:rPr lang="en-ID" dirty="0" err="1"/>
              <a:t>berubah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menutup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,</a:t>
            </a:r>
          </a:p>
          <a:p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frekuensi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rendahnya</a:t>
            </a:r>
            <a:r>
              <a:rPr lang="en-ID" dirty="0"/>
              <a:t> </a:t>
            </a:r>
            <a:r>
              <a:rPr lang="en-ID" dirty="0" err="1"/>
              <a:t>kuantitas</a:t>
            </a:r>
            <a:r>
              <a:rPr lang="en-ID" dirty="0"/>
              <a:t> </a:t>
            </a:r>
            <a:r>
              <a:rPr lang="en-ID" dirty="0" err="1"/>
              <a:t>pemesanan</a:t>
            </a:r>
            <a:endParaRPr lang="en-ID" dirty="0"/>
          </a:p>
          <a:p>
            <a:endParaRPr lang="en-ID" dirty="0"/>
          </a:p>
          <a:p>
            <a:r>
              <a:rPr lang="en-ID" dirty="0"/>
              <a:t>Dari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bakunya</a:t>
            </a:r>
            <a:r>
              <a:rPr lang="en-ID" dirty="0"/>
              <a:t>,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yang paling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ditemukan</a:t>
            </a:r>
            <a:r>
              <a:rPr lang="en-ID" dirty="0"/>
              <a:t> pada material 1 clear. </a:t>
            </a:r>
          </a:p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disebabkan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clear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beli</a:t>
            </a:r>
            <a:r>
              <a:rPr lang="en-ID" dirty="0"/>
              <a:t> dan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simpan</a:t>
            </a:r>
            <a:r>
              <a:rPr lang="en-ID" dirty="0"/>
              <a:t> yang paling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Q yang paling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walaupun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Y  yang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lain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359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outline yang </a:t>
            </a:r>
            <a:r>
              <a:rPr lang="en-ID" dirty="0" err="1"/>
              <a:t>terbagi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5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membahas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dan </a:t>
            </a:r>
            <a:r>
              <a:rPr lang="en-ID" dirty="0" err="1"/>
              <a:t>kesimpulan</a:t>
            </a:r>
            <a:r>
              <a:rPr lang="en-ID" dirty="0"/>
              <a:t>.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revisi-revisi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641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dan </a:t>
            </a:r>
            <a:r>
              <a:rPr lang="en-ID" dirty="0" err="1"/>
              <a:t>nilai</a:t>
            </a:r>
            <a:r>
              <a:rPr lang="en-ID" dirty="0"/>
              <a:t> ITO</a:t>
            </a:r>
          </a:p>
          <a:p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,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aktual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654,6 </a:t>
            </a:r>
            <a:r>
              <a:rPr lang="en-ID" dirty="0" err="1"/>
              <a:t>juta</a:t>
            </a:r>
            <a:r>
              <a:rPr lang="en-ID" dirty="0"/>
              <a:t> rupiah, </a:t>
            </a:r>
            <a:r>
              <a:rPr lang="en-ID" dirty="0" err="1"/>
              <a:t>biaya</a:t>
            </a:r>
            <a:r>
              <a:rPr lang="en-ID" dirty="0"/>
              <a:t> model 486,5 </a:t>
            </a:r>
            <a:r>
              <a:rPr lang="en-ID" dirty="0" err="1"/>
              <a:t>juta</a:t>
            </a:r>
            <a:r>
              <a:rPr lang="en-ID" dirty="0"/>
              <a:t> rupiah </a:t>
            </a:r>
          </a:p>
          <a:p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simpan</a:t>
            </a:r>
            <a:r>
              <a:rPr lang="en-ID" dirty="0"/>
              <a:t> </a:t>
            </a:r>
            <a:r>
              <a:rPr lang="en-ID" dirty="0" err="1"/>
              <a:t>berkurang</a:t>
            </a:r>
            <a:r>
              <a:rPr lang="en-ID" dirty="0"/>
              <a:t> -20%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-110 </a:t>
            </a:r>
            <a:r>
              <a:rPr lang="en-ID" dirty="0" err="1"/>
              <a:t>juta</a:t>
            </a:r>
            <a:r>
              <a:rPr lang="en-ID" dirty="0"/>
              <a:t> </a:t>
            </a:r>
          </a:p>
          <a:p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segi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mengeliminasi</a:t>
            </a:r>
            <a:r>
              <a:rPr lang="en-ID" dirty="0"/>
              <a:t> 3 </a:t>
            </a:r>
            <a:r>
              <a:rPr lang="en-ID" dirty="0" err="1"/>
              <a:t>dari</a:t>
            </a:r>
            <a:r>
              <a:rPr lang="en-ID" dirty="0"/>
              <a:t> 4 </a:t>
            </a:r>
            <a:r>
              <a:rPr lang="en-ID" dirty="0" err="1"/>
              <a:t>pemesanan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-50 </a:t>
            </a:r>
            <a:r>
              <a:rPr lang="en-ID" dirty="0" err="1"/>
              <a:t>juta</a:t>
            </a:r>
            <a:endParaRPr lang="en-ID" dirty="0"/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begitu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total </a:t>
            </a:r>
            <a:r>
              <a:rPr lang="en-ID" dirty="0" err="1"/>
              <a:t>mengakibatkan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berkurang</a:t>
            </a:r>
            <a:r>
              <a:rPr lang="en-ID" dirty="0"/>
              <a:t> -26% </a:t>
            </a:r>
            <a:r>
              <a:rPr lang="en-ID" dirty="0" err="1"/>
              <a:t>atau</a:t>
            </a:r>
            <a:r>
              <a:rPr lang="en-ID" dirty="0"/>
              <a:t> </a:t>
            </a:r>
          </a:p>
          <a:p>
            <a:r>
              <a:rPr lang="en-ID" dirty="0" err="1"/>
              <a:t>sekitar</a:t>
            </a:r>
            <a:r>
              <a:rPr lang="en-ID" dirty="0"/>
              <a:t> 160 </a:t>
            </a:r>
            <a:r>
              <a:rPr lang="en-ID" dirty="0" err="1"/>
              <a:t>juta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inventory turnover </a:t>
            </a:r>
            <a:r>
              <a:rPr lang="en-ID" dirty="0" err="1"/>
              <a:t>aktual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0,17, pada model 1,37 </a:t>
            </a:r>
            <a:r>
              <a:rPr lang="en-ID" dirty="0" err="1"/>
              <a:t>karena</a:t>
            </a:r>
            <a:r>
              <a:rPr lang="en-ID" dirty="0"/>
              <a:t> rata-rata </a:t>
            </a:r>
            <a:r>
              <a:rPr lang="en-ID" dirty="0" err="1"/>
              <a:t>saldo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yang </a:t>
            </a:r>
            <a:r>
              <a:rPr lang="en-ID" dirty="0" err="1"/>
              <a:t>disimpan</a:t>
            </a:r>
            <a:r>
              <a:rPr lang="en-ID" dirty="0"/>
              <a:t> </a:t>
            </a:r>
            <a:r>
              <a:rPr lang="en-ID" dirty="0" err="1"/>
              <a:t>berkurang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yang </a:t>
            </a:r>
            <a:r>
              <a:rPr lang="en-ID" dirty="0" err="1"/>
              <a:t>dijelaskan</a:t>
            </a:r>
            <a:r>
              <a:rPr lang="en-ID" dirty="0"/>
              <a:t> pada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dan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disini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Pengurangan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dan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ITO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model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mengeliminasi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yang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efisien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penjadwalan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sejumlah</a:t>
            </a:r>
            <a:r>
              <a:rPr lang="en-ID" dirty="0"/>
              <a:t> </a:t>
            </a:r>
            <a:r>
              <a:rPr lang="en-ID" dirty="0" err="1"/>
              <a:t>penumpukan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berlebih</a:t>
            </a:r>
            <a:r>
              <a:rPr lang="en-ID" dirty="0"/>
              <a:t> </a:t>
            </a:r>
            <a:r>
              <a:rPr lang="en-ID" dirty="0" err="1"/>
              <a:t>terutama</a:t>
            </a:r>
            <a:r>
              <a:rPr lang="en-ID" dirty="0"/>
              <a:t> pada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2 dan 3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pengurangan</a:t>
            </a:r>
            <a:r>
              <a:rPr lang="en-ID" dirty="0"/>
              <a:t> paling </a:t>
            </a:r>
            <a:r>
              <a:rPr lang="en-ID" dirty="0" err="1"/>
              <a:t>signifikan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5212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Ketiga</a:t>
            </a:r>
            <a:r>
              <a:rPr lang="en-ID" dirty="0"/>
              <a:t> yang </a:t>
            </a:r>
            <a:r>
              <a:rPr lang="en-ID" dirty="0" err="1"/>
              <a:t>terakhir</a:t>
            </a:r>
            <a:r>
              <a:rPr lang="en-ID" dirty="0"/>
              <a:t> </a:t>
            </a:r>
            <a:r>
              <a:rPr lang="en-ID" dirty="0" err="1"/>
              <a:t>adlaah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sensitivitas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parameter </a:t>
            </a:r>
            <a:r>
              <a:rPr lang="en-ID" dirty="0" err="1"/>
              <a:t>harga</a:t>
            </a:r>
            <a:r>
              <a:rPr lang="en-ID" dirty="0"/>
              <a:t> dan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permintaan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beli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berubah</a:t>
            </a:r>
            <a:r>
              <a:rPr lang="en-ID" dirty="0"/>
              <a:t> pada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aktual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faktor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ketersediaan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pada </a:t>
            </a:r>
            <a:r>
              <a:rPr lang="en-ID" dirty="0" err="1"/>
              <a:t>pemasok</a:t>
            </a:r>
            <a:r>
              <a:rPr lang="en-ID" dirty="0"/>
              <a:t>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. Pada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yang paling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biayanya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pada material 1, 3, dan 2. </a:t>
            </a:r>
            <a:r>
              <a:rPr lang="en-ID" dirty="0" err="1"/>
              <a:t>Ditemukan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beli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berbanding</a:t>
            </a:r>
            <a:r>
              <a:rPr lang="en-ID" dirty="0"/>
              <a:t> </a:t>
            </a:r>
            <a:r>
              <a:rPr lang="en-ID" dirty="0" err="1"/>
              <a:t>lurus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disebabkan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pembelian</a:t>
            </a:r>
            <a:r>
              <a:rPr lang="en-ID" dirty="0"/>
              <a:t> dan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simpan</a:t>
            </a:r>
            <a:r>
              <a:rPr lang="en-ID" dirty="0"/>
              <a:t> </a:t>
            </a:r>
            <a:r>
              <a:rPr lang="en-ID" dirty="0" err="1"/>
              <a:t>gudang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kenaikan</a:t>
            </a:r>
            <a:r>
              <a:rPr lang="en-ID" dirty="0"/>
              <a:t> dan </a:t>
            </a:r>
            <a:r>
              <a:rPr lang="en-ID" dirty="0" err="1"/>
              <a:t>penurunan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pada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Aktual</a:t>
            </a:r>
            <a:r>
              <a:rPr lang="en-ID" dirty="0"/>
              <a:t> </a:t>
            </a:r>
            <a:r>
              <a:rPr lang="en-ID" dirty="0" err="1"/>
              <a:t>akibat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faktor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regulasi</a:t>
            </a:r>
            <a:r>
              <a:rPr lang="en-ID" dirty="0"/>
              <a:t> </a:t>
            </a:r>
            <a:r>
              <a:rPr lang="en-ID" dirty="0" err="1"/>
              <a:t>pemerintah</a:t>
            </a:r>
            <a:r>
              <a:rPr lang="en-ID" dirty="0"/>
              <a:t> yang </a:t>
            </a:r>
            <a:r>
              <a:rPr lang="en-ID" dirty="0" err="1"/>
              <a:t>memperkuat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munculnya</a:t>
            </a:r>
            <a:r>
              <a:rPr lang="en-ID" dirty="0"/>
              <a:t> </a:t>
            </a:r>
            <a:r>
              <a:rPr lang="en-ID" dirty="0" err="1"/>
              <a:t>kompetitor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menurunkan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. </a:t>
            </a:r>
            <a:r>
              <a:rPr lang="en-ID" dirty="0" err="1"/>
              <a:t>Ditemukan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juga </a:t>
            </a:r>
            <a:r>
              <a:rPr lang="en-ID" dirty="0" err="1"/>
              <a:t>berbanding</a:t>
            </a:r>
            <a:r>
              <a:rPr lang="en-ID" dirty="0"/>
              <a:t> </a:t>
            </a:r>
            <a:r>
              <a:rPr lang="en-ID" dirty="0" err="1"/>
              <a:t>lurus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disebabkan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dan </a:t>
            </a:r>
            <a:r>
              <a:rPr lang="en-ID" dirty="0" err="1"/>
              <a:t>kecilnya</a:t>
            </a:r>
            <a:r>
              <a:rPr lang="en-ID" dirty="0"/>
              <a:t> </a:t>
            </a:r>
            <a:r>
              <a:rPr lang="en-ID" dirty="0" err="1"/>
              <a:t>berapa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dipesan</a:t>
            </a:r>
            <a:r>
              <a:rPr lang="en-ID" dirty="0"/>
              <a:t> dan juga </a:t>
            </a:r>
            <a:r>
              <a:rPr lang="en-ID" dirty="0" err="1"/>
              <a:t>disimpan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5481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dan </a:t>
            </a:r>
            <a:r>
              <a:rPr lang="en-ID" dirty="0" err="1"/>
              <a:t>analisis</a:t>
            </a:r>
            <a:r>
              <a:rPr lang="en-ID" dirty="0"/>
              <a:t>,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tercapai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2 </a:t>
            </a:r>
            <a:r>
              <a:rPr lang="en-ID" dirty="0" err="1"/>
              <a:t>poin</a:t>
            </a:r>
            <a:r>
              <a:rPr lang="en-ID" dirty="0"/>
              <a:t> </a:t>
            </a:r>
            <a:r>
              <a:rPr lang="en-ID" dirty="0" err="1"/>
              <a:t>kesimpulan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limitasi-limitasi</a:t>
            </a:r>
            <a:r>
              <a:rPr lang="en-ID" dirty="0"/>
              <a:t> dan </a:t>
            </a:r>
            <a:r>
              <a:rPr lang="en-ID" dirty="0" err="1"/>
              <a:t>asumsi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,</a:t>
            </a:r>
          </a:p>
          <a:p>
            <a:r>
              <a:rPr lang="en-ID" dirty="0" err="1"/>
              <a:t>Pengembangan</a:t>
            </a:r>
            <a:r>
              <a:rPr lang="en-ID" dirty="0"/>
              <a:t> model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MILP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meminimalkan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26%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dan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perputaran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perusahaaan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1,20.</a:t>
            </a:r>
          </a:p>
          <a:p>
            <a:endParaRPr lang="en-ID" dirty="0"/>
          </a:p>
          <a:p>
            <a:r>
              <a:rPr lang="en-ID" dirty="0" err="1"/>
              <a:t>Poin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model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Kuantitas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(Q) dan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(Y) yang optimal </a:t>
            </a:r>
            <a:r>
              <a:rPr lang="en-ID" dirty="0" err="1"/>
              <a:t>sekitar</a:t>
            </a:r>
            <a:r>
              <a:rPr lang="en-ID" dirty="0"/>
              <a:t> 7,4 </a:t>
            </a:r>
            <a:r>
              <a:rPr lang="en-ID" dirty="0" err="1"/>
              <a:t>juta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total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yang </a:t>
            </a:r>
            <a:r>
              <a:rPr lang="en-ID" dirty="0" err="1"/>
              <a:t>didapatkan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138 kali </a:t>
            </a:r>
            <a:r>
              <a:rPr lang="en-ID" dirty="0" err="1"/>
              <a:t>sesuai</a:t>
            </a:r>
            <a:r>
              <a:rPr lang="en-ID" dirty="0"/>
              <a:t> masing-masing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dirty="0" err="1"/>
              <a:t>tiap</a:t>
            </a:r>
            <a:r>
              <a:rPr lang="en-ID" dirty="0"/>
              <a:t> 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dihasilkan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model.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inil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total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minimum </a:t>
            </a:r>
            <a:r>
              <a:rPr lang="en-ID" dirty="0" err="1"/>
              <a:t>gudang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pada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7307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 saran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data </a:t>
            </a:r>
            <a:r>
              <a:rPr lang="en-ID" dirty="0" err="1"/>
              <a:t>historis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peramalan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akurat</a:t>
            </a:r>
            <a:r>
              <a:rPr lang="en-ID" dirty="0"/>
              <a:t> MAPE </a:t>
            </a:r>
            <a:r>
              <a:rPr lang="en-ID" dirty="0" err="1"/>
              <a:t>yg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rendah</a:t>
            </a:r>
            <a:endParaRPr lang="en-ID" dirty="0"/>
          </a:p>
          <a:p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membandingkan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model dan </a:t>
            </a:r>
            <a:r>
              <a:rPr lang="en-ID" dirty="0" err="1"/>
              <a:t>metode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forecasting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model </a:t>
            </a:r>
            <a:r>
              <a:rPr lang="en-ID" dirty="0" err="1"/>
              <a:t>optimasi</a:t>
            </a:r>
            <a:r>
              <a:rPr lang="en-ID" dirty="0"/>
              <a:t>. </a:t>
            </a:r>
          </a:p>
          <a:p>
            <a:r>
              <a:rPr lang="en-ID" dirty="0" err="1"/>
              <a:t>Terakhir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penerapan</a:t>
            </a:r>
            <a:r>
              <a:rPr lang="en-ID" dirty="0"/>
              <a:t> model </a:t>
            </a:r>
            <a:r>
              <a:rPr lang="en-ID" dirty="0" err="1"/>
              <a:t>optimasi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oleh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memperbaiki</a:t>
            </a:r>
            <a:r>
              <a:rPr lang="en-ID" dirty="0"/>
              <a:t> </a:t>
            </a:r>
            <a:r>
              <a:rPr lang="en-ID" dirty="0" err="1"/>
              <a:t>penjadwalan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dikeluarkan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minimum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2617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referensi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pada 3 slide </a:t>
            </a:r>
            <a:r>
              <a:rPr lang="en-ID" dirty="0" err="1"/>
              <a:t>terakhir</a:t>
            </a:r>
            <a:r>
              <a:rPr lang="en-ID" dirty="0"/>
              <a:t>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9708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7665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5929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Demikian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model </a:t>
            </a:r>
            <a:r>
              <a:rPr lang="en-ID" dirty="0" err="1"/>
              <a:t>optimasi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peneliti</a:t>
            </a:r>
            <a:r>
              <a:rPr lang="en-ID" dirty="0"/>
              <a:t> </a:t>
            </a:r>
            <a:r>
              <a:rPr lang="en-ID" dirty="0" err="1"/>
              <a:t>lakukan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572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1125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7634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diambil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ditingkatkan</a:t>
            </a:r>
            <a:r>
              <a:rPr lang="en-ID" dirty="0"/>
              <a:t> </a:t>
            </a:r>
            <a:r>
              <a:rPr lang="en-ID" dirty="0" err="1"/>
              <a:t>kapasitasnya</a:t>
            </a:r>
            <a:r>
              <a:rPr lang="en-ID" dirty="0"/>
              <a:t> di </a:t>
            </a:r>
            <a:r>
              <a:rPr lang="en-ID" dirty="0" err="1"/>
              <a:t>indonesia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sampah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yang </a:t>
            </a:r>
            <a:r>
              <a:rPr lang="en-ID" dirty="0" err="1"/>
              <a:t>mencemari</a:t>
            </a:r>
            <a:r>
              <a:rPr lang="en-ID" dirty="0"/>
              <a:t> </a:t>
            </a:r>
            <a:r>
              <a:rPr lang="en-ID" dirty="0" err="1"/>
              <a:t>lautan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43665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9140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4297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4622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041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Berapa</a:t>
            </a:r>
            <a:r>
              <a:rPr lang="en-US" dirty="0"/>
              <a:t> % </a:t>
            </a:r>
            <a:r>
              <a:rPr lang="en-US" dirty="0" err="1"/>
              <a:t>tingginya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6979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Berapa</a:t>
            </a:r>
            <a:r>
              <a:rPr lang="en-US" dirty="0"/>
              <a:t> % </a:t>
            </a:r>
            <a:r>
              <a:rPr lang="en-US" dirty="0" err="1"/>
              <a:t>tingginya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23871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885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berkembangnya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dan </a:t>
            </a:r>
            <a:r>
              <a:rPr lang="en-ID" dirty="0" err="1"/>
              <a:t>metode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efisien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biaya-biaya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dikeluarkan</a:t>
            </a:r>
            <a:r>
              <a:rPr lang="en-ID" dirty="0"/>
              <a:t>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meningkat</a:t>
            </a:r>
            <a:r>
              <a:rPr lang="en-ID" dirty="0"/>
              <a:t> </a:t>
            </a:r>
            <a:r>
              <a:rPr lang="en-ID" dirty="0" err="1"/>
              <a:t>seiring</a:t>
            </a:r>
            <a:r>
              <a:rPr lang="en-ID" dirty="0"/>
              <a:t> </a:t>
            </a:r>
            <a:r>
              <a:rPr lang="en-ID" dirty="0" err="1"/>
              <a:t>pertumbuhan</a:t>
            </a:r>
            <a:r>
              <a:rPr lang="en-ID" dirty="0"/>
              <a:t> </a:t>
            </a:r>
          </a:p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prosesnya</a:t>
            </a:r>
            <a:r>
              <a:rPr lang="en-ID" dirty="0"/>
              <a:t>,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gudang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 </a:t>
            </a:r>
            <a:r>
              <a:rPr lang="en-ID" dirty="0" err="1"/>
              <a:t>pemasok</a:t>
            </a:r>
            <a:r>
              <a:rPr lang="en-ID" dirty="0"/>
              <a:t> yang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dan </a:t>
            </a:r>
            <a:r>
              <a:rPr lang="en-ID" dirty="0" err="1"/>
              <a:t>pengiriman</a:t>
            </a:r>
            <a:r>
              <a:rPr lang="en-ID" dirty="0"/>
              <a:t>, </a:t>
            </a:r>
          </a:p>
          <a:p>
            <a:r>
              <a:rPr lang="en-ID" dirty="0" err="1"/>
              <a:t>Namun</a:t>
            </a:r>
            <a:r>
              <a:rPr lang="en-ID" dirty="0"/>
              <a:t>,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di </a:t>
            </a:r>
            <a:r>
              <a:rPr lang="en-ID" dirty="0" err="1"/>
              <a:t>gudang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penumpukan</a:t>
            </a:r>
            <a:r>
              <a:rPr lang="en-ID" dirty="0"/>
              <a:t> material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dan </a:t>
            </a:r>
            <a:r>
              <a:rPr lang="en-ID" dirty="0" err="1"/>
              <a:t>perputaran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6928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tinjauan</a:t>
            </a:r>
            <a:r>
              <a:rPr lang="en-ID" dirty="0"/>
              <a:t> </a:t>
            </a:r>
            <a:r>
              <a:rPr lang="en-ID" dirty="0" err="1"/>
              <a:t>teori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pentingnya</a:t>
            </a:r>
            <a:r>
              <a:rPr lang="en-ID" dirty="0"/>
              <a:t> </a:t>
            </a:r>
            <a:r>
              <a:rPr lang="en-ID" dirty="0" err="1"/>
              <a:t>persediaan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dioptimalkan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manajemen</a:t>
            </a:r>
            <a:r>
              <a:rPr lang="en-ID" dirty="0"/>
              <a:t> yang </a:t>
            </a:r>
            <a:r>
              <a:rPr lang="en-ID" dirty="0" err="1"/>
              <a:t>baik</a:t>
            </a:r>
            <a:r>
              <a:rPr lang="en-ID" dirty="0"/>
              <a:t>. salah </a:t>
            </a:r>
            <a:r>
              <a:rPr lang="en-ID" dirty="0" err="1"/>
              <a:t>satunya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MILP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0692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juga </a:t>
            </a:r>
            <a:r>
              <a:rPr lang="en-ID" dirty="0" err="1"/>
              <a:t>dipelajari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teori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, demand forecasting, safety stock, dan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568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ditemukan</a:t>
            </a:r>
            <a:r>
              <a:rPr lang="en-ID" dirty="0"/>
              <a:t> </a:t>
            </a:r>
            <a:r>
              <a:rPr lang="en-ID" dirty="0" err="1"/>
              <a:t>perumusan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ditingkatkan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kuantitas</a:t>
            </a:r>
            <a:r>
              <a:rPr lang="en-ID" dirty="0"/>
              <a:t> dan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optimal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kenaikan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27%</a:t>
            </a:r>
          </a:p>
          <a:p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pertanyaan</a:t>
            </a:r>
            <a:r>
              <a:rPr lang="en-ID" dirty="0"/>
              <a:t> yang </a:t>
            </a:r>
            <a:r>
              <a:rPr lang="en-ID" dirty="0" err="1"/>
              <a:t>timbul</a:t>
            </a:r>
            <a:r>
              <a:rPr lang="en-ID" dirty="0"/>
              <a:t> pada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bagaimana</a:t>
            </a:r>
            <a:r>
              <a:rPr lang="en-ID" dirty="0"/>
              <a:t> model </a:t>
            </a:r>
            <a:r>
              <a:rPr lang="en-ID" dirty="0" err="1"/>
              <a:t>optimasi</a:t>
            </a:r>
            <a:r>
              <a:rPr lang="en-ID" dirty="0"/>
              <a:t> yang </a:t>
            </a:r>
            <a:r>
              <a:rPr lang="en-ID" dirty="0" err="1"/>
              <a:t>tepat</a:t>
            </a:r>
            <a:endParaRPr lang="en-ID" dirty="0"/>
          </a:p>
          <a:p>
            <a:r>
              <a:rPr lang="en-ID" dirty="0" err="1"/>
              <a:t>Dibuatlah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model </a:t>
            </a:r>
            <a:r>
              <a:rPr lang="en-ID" dirty="0" err="1"/>
              <a:t>matematis</a:t>
            </a:r>
            <a:r>
              <a:rPr lang="en-ID" dirty="0"/>
              <a:t>, </a:t>
            </a:r>
            <a:r>
              <a:rPr lang="en-ID" dirty="0" err="1"/>
              <a:t>kuantitas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Q dan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 Y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meminimalkan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baku</a:t>
            </a:r>
            <a:r>
              <a:rPr lang="en-ID" dirty="0"/>
              <a:t> pada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daur</a:t>
            </a:r>
            <a:r>
              <a:rPr lang="en-ID" dirty="0"/>
              <a:t> </a:t>
            </a:r>
            <a:r>
              <a:rPr lang="en-ID" dirty="0" err="1"/>
              <a:t>ulang</a:t>
            </a:r>
            <a:r>
              <a:rPr lang="en-ID" dirty="0"/>
              <a:t> </a:t>
            </a:r>
            <a:r>
              <a:rPr lang="en-ID" dirty="0" err="1"/>
              <a:t>plastik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, data, dan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959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enam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,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literatur</a:t>
            </a:r>
            <a:r>
              <a:rPr lang="en-ID" dirty="0"/>
              <a:t>,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530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selanjutnya</a:t>
            </a:r>
            <a:r>
              <a:rPr lang="en-ID" dirty="0"/>
              <a:t>,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data 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data </a:t>
            </a:r>
            <a:r>
              <a:rPr lang="en-ID" dirty="0" err="1"/>
              <a:t>permintaan</a:t>
            </a:r>
            <a:r>
              <a:rPr lang="en-ID" dirty="0"/>
              <a:t>, </a:t>
            </a:r>
            <a:r>
              <a:rPr lang="en-ID" dirty="0" err="1"/>
              <a:t>harga</a:t>
            </a:r>
            <a:r>
              <a:rPr lang="en-ID" dirty="0"/>
              <a:t>, lead time,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(</a:t>
            </a:r>
            <a:r>
              <a:rPr lang="en-ID" dirty="0" err="1"/>
              <a:t>pengiriman</a:t>
            </a:r>
            <a:r>
              <a:rPr lang="en-ID" dirty="0"/>
              <a:t> dan </a:t>
            </a:r>
            <a:r>
              <a:rPr lang="en-ID" dirty="0" err="1"/>
              <a:t>administrasi</a:t>
            </a:r>
            <a:r>
              <a:rPr lang="en-ID" dirty="0"/>
              <a:t>), dan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simpan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diidentifikasi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operasional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dan </a:t>
            </a:r>
            <a:r>
              <a:rPr lang="en-ID" dirty="0" err="1"/>
              <a:t>faktor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. </a:t>
            </a:r>
            <a:r>
              <a:rPr lang="en-ID" dirty="0" err="1"/>
              <a:t>Operasional</a:t>
            </a:r>
            <a:r>
              <a:rPr lang="en-ID" dirty="0"/>
              <a:t> </a:t>
            </a:r>
            <a:r>
              <a:rPr lang="en-ID" dirty="0" err="1"/>
              <a:t>penyimpanan</a:t>
            </a:r>
            <a:r>
              <a:rPr lang="en-ID" dirty="0"/>
              <a:t>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sewa</a:t>
            </a:r>
            <a:r>
              <a:rPr lang="en-ID" dirty="0"/>
              <a:t> </a:t>
            </a:r>
            <a:r>
              <a:rPr lang="en-ID" dirty="0" err="1"/>
              <a:t>gudang</a:t>
            </a:r>
            <a:r>
              <a:rPr lang="en-ID" dirty="0"/>
              <a:t>, </a:t>
            </a:r>
            <a:r>
              <a:rPr lang="en-ID" dirty="0" err="1"/>
              <a:t>administrasi</a:t>
            </a:r>
            <a:r>
              <a:rPr lang="en-ID" dirty="0"/>
              <a:t>, </a:t>
            </a:r>
            <a:r>
              <a:rPr lang="en-ID" dirty="0" err="1"/>
              <a:t>tenaga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,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fasilitas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bahan</a:t>
            </a:r>
            <a:r>
              <a:rPr lang="en-ID" dirty="0"/>
              <a:t> </a:t>
            </a:r>
            <a:r>
              <a:rPr lang="en-ID" dirty="0" err="1"/>
              <a:t>bakar</a:t>
            </a:r>
            <a:r>
              <a:rPr lang="en-ID" dirty="0"/>
              <a:t> dan </a:t>
            </a:r>
            <a:r>
              <a:rPr lang="en-ID" dirty="0" err="1"/>
              <a:t>perawatan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forklift,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35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4432-6C5F-FA09-3C72-2E668AE3B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02E01-AB32-7C95-84DF-5773F5CA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1C3B3-D748-2581-AEBA-F916088C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597A-420A-2F08-3F28-05CBCA33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F8969-6D6D-6105-E1A8-86BE98F0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0105417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F64F-500A-3ADC-F435-82C483BE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37A7E-E141-13A4-C68C-2392E727E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B1EC5-936B-28FA-72AC-4D1B6F14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A80FF-5838-A564-F277-758F6686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15029-912A-2FAD-1482-BCA4196C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471820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CC602-A28F-4446-A6BD-ED30CA7F8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41727-D9F5-A1BE-C29F-7BE0AC66B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1F985-ED59-C338-0E09-EDB80387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AE3AA-41D3-1220-F915-4EE0BEA6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9BA1B-68A7-6B2A-A8A4-08F2F206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1440182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D472-3CA3-FA40-9897-4794D4F3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822D-01EE-D189-42AA-D31609F4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88AC8-C9DB-5DA1-1566-EB4B9C3B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9BF0C-76DF-984E-7947-034667B9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D36FB-E080-A540-F612-2F039D82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1932194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B9AE-FBF7-DFEC-FD27-838E7C16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4164B-9F2B-6125-57F7-90B8E63FF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5D68C-BF12-681C-FFE0-79098BC3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B561A-5786-F926-E98B-318BACF1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F57B7-4E53-EA53-1485-C608A9C9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2755915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C318-4B14-2232-E6E6-5211EB85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AE85C-3557-B765-8D97-55D6BF9C0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6A201-AD39-BE48-4622-C1F19E938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86ED3-4ADA-0873-759C-9377D98C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FDB5-0BD8-706C-02CA-E577C5C6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7699B-5995-0F7C-3FCE-075FA707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442113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58A5-03D3-F2E9-2205-123C42DE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E240D-D10A-97C2-212F-DE3D42FA0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76419-97FA-DFDF-437F-57AE683FF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09CB9-B678-AA6F-C451-00F7E52FC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B80EB-0C81-F704-0785-ACF10A5D9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52E54-24F6-7D01-CA1F-262529A7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EC7A4-DE87-70D7-A735-F919EA28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830F9D-719D-51D6-1FC6-54771477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5235796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44BF-7DEA-F829-55C6-168E1B5A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85582-5B95-083E-0A04-A519C7B3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CEFB2-FB48-A70F-0ECF-55839A9B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95C3C-41F8-FFDE-E651-17AB9664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616512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DEC97-5BBC-C587-944F-8EB7166D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EE731-8177-EBC1-8D35-6326F132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139B-3497-3CBF-34A1-73B36360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571626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1717-ABCB-6BE1-7FD4-124953A5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A4A0-1510-D328-650F-F9DE37B3A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222A-569D-D341-9B72-3CBC77B84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9E61-5C13-4306-BE8B-FF3F5E00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F02CC-EAEC-462C-7BFB-697EDEB4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D1475-E58E-EE01-126E-80C99374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0466680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DAC0-8FB2-11F8-CD92-EFACF505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42B4F-4BF5-3A52-4A9B-712FC0E2F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F2D35-9CDB-2D61-C73F-93595F587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7A2D8-86F5-CB12-E66B-B0B16895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58020-4800-5FB0-B462-831DF2E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92AD-62E5-5E48-AE65-67488253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5940681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2ADE4-352F-3E01-5D89-DEAF4023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B7504-667A-CC00-6016-1736EC2B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F8E86-1E04-7451-79A1-CFD972EF3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FB4E-C0AA-49B0-9822-C297C69C56C0}" type="datetimeFigureOut">
              <a:rPr lang="en-ID" smtClean="0"/>
              <a:t>09/07/2023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490E1-AD6C-132B-4359-3820DA0CB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ACF54-7364-0F6A-9936-B5061E9C2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71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40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jpeg"/><Relationship Id="rId21" Type="http://schemas.openxmlformats.org/officeDocument/2006/relationships/image" Target="../media/image59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11" Type="http://schemas.openxmlformats.org/officeDocument/2006/relationships/image" Target="../media/image63.png"/><Relationship Id="rId5" Type="http://schemas.openxmlformats.org/officeDocument/2006/relationships/image" Target="../media/image560.png"/><Relationship Id="rId10" Type="http://schemas.openxmlformats.org/officeDocument/2006/relationships/image" Target="../media/image62.png"/><Relationship Id="rId4" Type="http://schemas.openxmlformats.org/officeDocument/2006/relationships/image" Target="../media/image591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26" Type="http://schemas.openxmlformats.org/officeDocument/2006/relationships/image" Target="../media/image68.png"/><Relationship Id="rId3" Type="http://schemas.openxmlformats.org/officeDocument/2006/relationships/image" Target="../media/image2.jpeg"/><Relationship Id="rId7" Type="http://schemas.openxmlformats.org/officeDocument/2006/relationships/image" Target="../media/image660.png"/><Relationship Id="rId12" Type="http://schemas.openxmlformats.org/officeDocument/2006/relationships/image" Target="../media/image71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66.png"/><Relationship Id="rId5" Type="http://schemas.openxmlformats.org/officeDocument/2006/relationships/image" Target="../media/image631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4" Type="http://schemas.openxmlformats.org/officeDocument/2006/relationships/image" Target="../media/image630.png"/><Relationship Id="rId22" Type="http://schemas.openxmlformats.org/officeDocument/2006/relationships/image" Target="../media/image610.png"/><Relationship Id="rId27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0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2.wdp"/><Relationship Id="rId18" Type="http://schemas.openxmlformats.org/officeDocument/2006/relationships/image" Target="../media/image24.png"/><Relationship Id="rId26" Type="http://schemas.openxmlformats.org/officeDocument/2006/relationships/image" Target="../media/image30.svg"/><Relationship Id="rId3" Type="http://schemas.openxmlformats.org/officeDocument/2006/relationships/image" Target="../media/image2.jpeg"/><Relationship Id="rId21" Type="http://schemas.openxmlformats.org/officeDocument/2006/relationships/image" Target="../media/image26.png"/><Relationship Id="rId7" Type="http://schemas.openxmlformats.org/officeDocument/2006/relationships/image" Target="../media/image16.jpe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jpeg"/><Relationship Id="rId20" Type="http://schemas.openxmlformats.org/officeDocument/2006/relationships/chart" Target="../charts/chart2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microsoft.com/office/2007/relationships/hdphoto" Target="../media/hdphoto1.wdp"/><Relationship Id="rId24" Type="http://schemas.openxmlformats.org/officeDocument/2006/relationships/image" Target="../media/image28.png"/><Relationship Id="rId5" Type="http://schemas.openxmlformats.org/officeDocument/2006/relationships/image" Target="../media/image14.jpeg"/><Relationship Id="rId15" Type="http://schemas.microsoft.com/office/2007/relationships/hdphoto" Target="../media/hdphoto3.wdp"/><Relationship Id="rId23" Type="http://schemas.openxmlformats.org/officeDocument/2006/relationships/chart" Target="../charts/chart3.xml"/><Relationship Id="rId28" Type="http://schemas.openxmlformats.org/officeDocument/2006/relationships/image" Target="../media/image32.sv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31" Type="http://schemas.openxmlformats.org/officeDocument/2006/relationships/chart" Target="../charts/chart4.xml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Relationship Id="rId22" Type="http://schemas.openxmlformats.org/officeDocument/2006/relationships/image" Target="../media/image27.svg"/><Relationship Id="rId27" Type="http://schemas.openxmlformats.org/officeDocument/2006/relationships/image" Target="../media/image31.png"/><Relationship Id="rId30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2.png"/><Relationship Id="rId3" Type="http://schemas.openxmlformats.org/officeDocument/2006/relationships/image" Target="../media/image2.jpeg"/><Relationship Id="rId21" Type="http://schemas.openxmlformats.org/officeDocument/2006/relationships/image" Target="../media/image55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32.svg"/><Relationship Id="rId23" Type="http://schemas.openxmlformats.org/officeDocument/2006/relationships/image" Target="../media/image57.svg"/><Relationship Id="rId10" Type="http://schemas.openxmlformats.org/officeDocument/2006/relationships/image" Target="../media/image46.png"/><Relationship Id="rId19" Type="http://schemas.openxmlformats.org/officeDocument/2006/relationships/image" Target="../media/image53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31.png"/><Relationship Id="rId2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ima Dana Hibah dari DBS, Tridi Oasis Bidik Produksi 400 Palet Hasil Daur  Ulang Sampah Plastik">
            <a:extLst>
              <a:ext uri="{FF2B5EF4-FFF2-40B4-BE49-F238E27FC236}">
                <a16:creationId xmlns:a16="http://schemas.microsoft.com/office/drawing/2014/main" id="{9C3F5A70-EB3F-A577-9579-3E61F9248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" b="897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7D795-DB43-D6AF-E7AE-459CCF84E207}"/>
              </a:ext>
            </a:extLst>
          </p:cNvPr>
          <p:cNvSpPr/>
          <p:nvPr/>
        </p:nvSpPr>
        <p:spPr>
          <a:xfrm>
            <a:off x="-31259" y="116387"/>
            <a:ext cx="9762982" cy="369331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002CD4-D1AA-0851-C213-789614C85502}"/>
              </a:ext>
            </a:extLst>
          </p:cNvPr>
          <p:cNvSpPr/>
          <p:nvPr/>
        </p:nvSpPr>
        <p:spPr>
          <a:xfrm>
            <a:off x="2" y="1153064"/>
            <a:ext cx="9731722" cy="2654285"/>
          </a:xfrm>
          <a:prstGeom prst="rect">
            <a:avLst/>
          </a:prstGeom>
          <a:solidFill>
            <a:srgbClr val="BADF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21AAA-2F09-EB0A-8C40-ED28DE4BD9D4}"/>
              </a:ext>
            </a:extLst>
          </p:cNvPr>
          <p:cNvSpPr/>
          <p:nvPr/>
        </p:nvSpPr>
        <p:spPr>
          <a:xfrm>
            <a:off x="-81966" y="1153064"/>
            <a:ext cx="9784195" cy="2634709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F828C-657E-E1A1-A156-03728CC0E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88" y="2946236"/>
            <a:ext cx="2597391" cy="830997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Julio Febrian</a:t>
            </a:r>
          </a:p>
          <a:p>
            <a:pPr algn="just"/>
            <a:r>
              <a:rPr lang="en-US" sz="20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1906354702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909879-3C04-5D79-CD61-B581DCB73D4A}"/>
              </a:ext>
            </a:extLst>
          </p:cNvPr>
          <p:cNvSpPr/>
          <p:nvPr/>
        </p:nvSpPr>
        <p:spPr>
          <a:xfrm>
            <a:off x="389204" y="29947"/>
            <a:ext cx="1986539" cy="526147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333E1-BEA7-06D4-DF07-284BDED13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274" y="1519602"/>
            <a:ext cx="9258109" cy="1106513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Model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Optimasi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Meminimalkan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Total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Biaya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Persediaan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pada Gudang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Bahan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Baku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Daur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Ulang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Plastik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Mixed Integer Linear Programming </a:t>
            </a:r>
            <a:r>
              <a:rPr lang="en-US" sz="2400" dirty="0">
                <a:ln w="0"/>
                <a:latin typeface="Arial Black" panose="020B0A04020102020204" pitchFamily="34" charset="0"/>
                <a:cs typeface="Times New Roman" panose="02020603050405020304" pitchFamily="18" charset="0"/>
              </a:rPr>
              <a:t>(MILP)</a:t>
            </a:r>
            <a:endParaRPr lang="en-ID" sz="2400" i="1" dirty="0">
              <a:ln w="0"/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Teknik Industri UI added a new photo. - Teknik Industri UI">
            <a:extLst>
              <a:ext uri="{FF2B5EF4-FFF2-40B4-BE49-F238E27FC236}">
                <a16:creationId xmlns:a16="http://schemas.microsoft.com/office/drawing/2014/main" id="{32DA8A5A-F346-DB04-E727-DB100944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229" y="0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978860-4028-7392-7018-7E75B134C931}"/>
              </a:ext>
            </a:extLst>
          </p:cNvPr>
          <p:cNvSpPr txBox="1"/>
          <p:nvPr/>
        </p:nvSpPr>
        <p:spPr>
          <a:xfrm>
            <a:off x="431408" y="128481"/>
            <a:ext cx="4028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Sidang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Skripsi</a:t>
            </a:r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072A-6DE4-CC0D-844F-757CB41CA895}"/>
              </a:ext>
            </a:extLst>
          </p:cNvPr>
          <p:cNvSpPr/>
          <p:nvPr/>
        </p:nvSpPr>
        <p:spPr>
          <a:xfrm rot="16200000" flipH="1">
            <a:off x="5010596" y="-1736396"/>
            <a:ext cx="45719" cy="901750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D56C8B-1864-AE06-9CD2-375AB8ED6023}"/>
              </a:ext>
            </a:extLst>
          </p:cNvPr>
          <p:cNvSpPr/>
          <p:nvPr/>
        </p:nvSpPr>
        <p:spPr>
          <a:xfrm>
            <a:off x="10559" y="4615581"/>
            <a:ext cx="5532111" cy="2113938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87274B-13FD-5E1D-AA4F-718F9B274184}"/>
              </a:ext>
            </a:extLst>
          </p:cNvPr>
          <p:cNvSpPr txBox="1"/>
          <p:nvPr/>
        </p:nvSpPr>
        <p:spPr>
          <a:xfrm>
            <a:off x="432088" y="4783216"/>
            <a:ext cx="5110582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Pembimbing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algn="just"/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Inaki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Maulida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Hakim, S.T., M.T.</a:t>
            </a:r>
          </a:p>
          <a:p>
            <a:pPr algn="just"/>
            <a:endParaRPr lang="en-US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Penguji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algn="just"/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 Fauzia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Dianawati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M.Si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Nora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Nisrina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S.T., M.T.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29DEE-2F52-6EE9-B7CC-0E2B2BB134E4}"/>
              </a:ext>
            </a:extLst>
          </p:cNvPr>
          <p:cNvSpPr txBox="1"/>
          <p:nvPr/>
        </p:nvSpPr>
        <p:spPr>
          <a:xfrm>
            <a:off x="8099825" y="128481"/>
            <a:ext cx="176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Juni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04078100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/>
              <p:nvPr/>
            </p:nvSpPr>
            <p:spPr>
              <a:xfrm>
                <a:off x="5925623" y="3074474"/>
                <a:ext cx="5602605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600" dirty="0"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sz="1600" b="0" dirty="0">
                    <a:cs typeface="Arial" panose="020B0604020202020204" pitchFamily="34" charset="0"/>
                  </a:rPr>
                  <a:t> variabel biner </a:t>
                </a:r>
                <a:r>
                  <a:rPr lang="en-US" sz="1600" b="0" dirty="0" err="1">
                    <a:cs typeface="Arial" panose="020B0604020202020204" pitchFamily="34" charset="0"/>
                  </a:rPr>
                  <a:t>menyatakan</a:t>
                </a:r>
                <a:r>
                  <a:rPr lang="en-US" sz="1600" b="0" dirty="0"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cs typeface="Arial" panose="020B0604020202020204" pitchFamily="34" charset="0"/>
                  </a:rPr>
                  <a:t>keputusan</a:t>
                </a:r>
                <a:r>
                  <a:rPr lang="en-US" sz="1600" b="0" dirty="0"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cs typeface="Arial" panose="020B0604020202020204" pitchFamily="34" charset="0"/>
                  </a:rPr>
                  <a:t>pesan</a:t>
                </a:r>
                <a:endParaRPr lang="en-US" sz="1600" b="0" dirty="0">
                  <a:cs typeface="Arial" panose="020B0604020202020204" pitchFamily="34" charset="0"/>
                </a:endParaRPr>
              </a:p>
              <a:p>
                <a:endParaRPr lang="en-US" sz="1600" b="0" dirty="0">
                  <a:cs typeface="Arial" panose="020B0604020202020204" pitchFamily="34" charset="0"/>
                </a:endParaRPr>
              </a:p>
              <a:p>
                <a:endParaRPr lang="en-US" sz="1600" dirty="0">
                  <a:cs typeface="Arial" panose="020B0604020202020204" pitchFamily="34" charset="0"/>
                </a:endParaRPr>
              </a:p>
              <a:p>
                <a:endParaRPr lang="en-US" sz="1600" dirty="0">
                  <a:cs typeface="Arial" panose="020B0604020202020204" pitchFamily="34" charset="0"/>
                </a:endParaRPr>
              </a:p>
              <a:p>
                <a:endParaRPr lang="en-US" sz="1600" dirty="0">
                  <a:cs typeface="Arial" panose="020B0604020202020204" pitchFamily="34" charset="0"/>
                </a:endParaRPr>
              </a:p>
              <a:p>
                <a:endParaRPr lang="en-US" sz="1600" dirty="0"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𝑙𝑒𝑣𝑒𝑙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persediaan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m:oMathPara>
                </a14:m>
                <a:endParaRPr lang="en-US" sz="1600" b="0" i="1" dirty="0">
                  <a:cs typeface="Arial" panose="020B0604020202020204" pitchFamily="34" charset="0"/>
                </a:endParaRPr>
              </a:p>
              <a:p>
                <a:endParaRPr lang="en-US" sz="1600" b="0" dirty="0"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jumlah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yang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dipesan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m:oMathPara>
                </a14:m>
                <a:endParaRPr lang="en-US" sz="1600" b="0" i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23" y="3074474"/>
                <a:ext cx="5602605" cy="2554545"/>
              </a:xfrm>
              <a:prstGeom prst="rect">
                <a:avLst/>
              </a:prstGeom>
              <a:blipFill>
                <a:blip r:embed="rId3"/>
                <a:stretch>
                  <a:fillRect b="-4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Pengembangan model matematika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923B3-C297-5B19-F4C4-6397F3EC5346}"/>
              </a:ext>
            </a:extLst>
          </p:cNvPr>
          <p:cNvSpPr txBox="1"/>
          <p:nvPr/>
        </p:nvSpPr>
        <p:spPr>
          <a:xfrm>
            <a:off x="506434" y="1187524"/>
            <a:ext cx="11057207" cy="338554"/>
          </a:xfrm>
          <a:prstGeom prst="rect">
            <a:avLst/>
          </a:prstGeom>
          <a:solidFill>
            <a:srgbClr val="BADFD7"/>
          </a:solidFill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Batasan: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5A1DB-F855-E3C7-53D4-45461A86DD13}"/>
              </a:ext>
            </a:extLst>
          </p:cNvPr>
          <p:cNvSpPr txBox="1"/>
          <p:nvPr/>
        </p:nvSpPr>
        <p:spPr>
          <a:xfrm>
            <a:off x="506434" y="2702202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9A130F-FD30-ECE0-A137-D3C457CD9F6A}"/>
              </a:ext>
            </a:extLst>
          </p:cNvPr>
          <p:cNvSpPr txBox="1"/>
          <p:nvPr/>
        </p:nvSpPr>
        <p:spPr>
          <a:xfrm>
            <a:off x="5892430" y="2702202"/>
            <a:ext cx="56712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Variabel Keputusan: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2D9B55-6A33-41F5-1B42-509C1FC086D7}"/>
              </a:ext>
            </a:extLst>
          </p:cNvPr>
          <p:cNvSpPr txBox="1"/>
          <p:nvPr/>
        </p:nvSpPr>
        <p:spPr>
          <a:xfrm>
            <a:off x="506434" y="3724645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Parameter: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D79F8-B408-9123-CE49-5A2003112087}"/>
              </a:ext>
            </a:extLst>
          </p:cNvPr>
          <p:cNvSpPr txBox="1"/>
          <p:nvPr/>
        </p:nvSpPr>
        <p:spPr>
          <a:xfrm>
            <a:off x="6419067" y="3542381"/>
            <a:ext cx="4643107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cs typeface="Arial" panose="020B0604020202020204" pitchFamily="34" charset="0"/>
              </a:rPr>
              <a:t>Keterangan</a:t>
            </a:r>
            <a:r>
              <a:rPr lang="en-US" sz="1600" dirty="0"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cs typeface="Arial" panose="020B0604020202020204" pitchFamily="34" charset="0"/>
              </a:rPr>
              <a:t>1 = </a:t>
            </a:r>
            <a:r>
              <a:rPr lang="en-US" sz="1600" b="0" dirty="0" err="1">
                <a:cs typeface="Arial" panose="020B0604020202020204" pitchFamily="34" charset="0"/>
              </a:rPr>
              <a:t>melakukan</a:t>
            </a:r>
            <a:r>
              <a:rPr lang="en-US" sz="1600" b="0" dirty="0">
                <a:cs typeface="Arial" panose="020B0604020202020204" pitchFamily="34" charset="0"/>
              </a:rPr>
              <a:t> </a:t>
            </a:r>
            <a:r>
              <a:rPr lang="en-US" sz="1600" b="0" dirty="0" err="1">
                <a:cs typeface="Arial" panose="020B0604020202020204" pitchFamily="34" charset="0"/>
              </a:rPr>
              <a:t>pemesanan</a:t>
            </a:r>
            <a:r>
              <a:rPr lang="en-US" sz="1600" b="0" dirty="0"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cs typeface="Arial" panose="020B0604020202020204" pitchFamily="34" charset="0"/>
              </a:rPr>
              <a:t>i</a:t>
            </a:r>
            <a:r>
              <a:rPr lang="en-US" sz="1600" b="0" dirty="0">
                <a:cs typeface="Arial" panose="020B0604020202020204" pitchFamily="34" charset="0"/>
              </a:rPr>
              <a:t> pada </a:t>
            </a:r>
            <a:r>
              <a:rPr lang="en-US" sz="1600" b="0" dirty="0" err="1">
                <a:cs typeface="Arial" panose="020B0604020202020204" pitchFamily="34" charset="0"/>
              </a:rPr>
              <a:t>periode</a:t>
            </a:r>
            <a:r>
              <a:rPr lang="en-US" sz="1600" b="0" dirty="0">
                <a:cs typeface="Arial" panose="020B0604020202020204" pitchFamily="34" charset="0"/>
              </a:rPr>
              <a:t> </a:t>
            </a:r>
            <a:r>
              <a:rPr lang="en-US" sz="1600" b="0" i="1" dirty="0">
                <a:cs typeface="Arial" panose="020B0604020202020204" pitchFamily="34" charset="0"/>
              </a:rPr>
              <a:t>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cs typeface="Arial" panose="020B0604020202020204" pitchFamily="34" charset="0"/>
              </a:rPr>
              <a:t>0 = </a:t>
            </a:r>
            <a:r>
              <a:rPr lang="en-US" sz="1600" dirty="0" err="1">
                <a:cs typeface="Arial" panose="020B0604020202020204" pitchFamily="34" charset="0"/>
              </a:rPr>
              <a:t>tidak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melakukan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pemesanan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 err="1">
                <a:cs typeface="Arial" panose="020B0604020202020204" pitchFamily="34" charset="0"/>
              </a:rPr>
              <a:t>i</a:t>
            </a:r>
            <a:r>
              <a:rPr lang="en-US" sz="1600" dirty="0">
                <a:cs typeface="Arial" panose="020B0604020202020204" pitchFamily="34" charset="0"/>
              </a:rPr>
              <a:t> pada </a:t>
            </a:r>
            <a:r>
              <a:rPr lang="en-US" sz="1600" dirty="0" err="1">
                <a:cs typeface="Arial" panose="020B0604020202020204" pitchFamily="34" charset="0"/>
              </a:rPr>
              <a:t>periode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634E2-B7E4-9FF0-3297-B8D81EF7F8F8}"/>
              </a:ext>
            </a:extLst>
          </p:cNvPr>
          <p:cNvSpPr txBox="1"/>
          <p:nvPr/>
        </p:nvSpPr>
        <p:spPr>
          <a:xfrm>
            <a:off x="506434" y="6071965"/>
            <a:ext cx="11021794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7E084-4028-0C5C-63FC-F8A06619EBB4}"/>
              </a:ext>
            </a:extLst>
          </p:cNvPr>
          <p:cNvSpPr txBox="1"/>
          <p:nvPr/>
        </p:nvSpPr>
        <p:spPr>
          <a:xfrm>
            <a:off x="506434" y="1525615"/>
            <a:ext cx="110217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cs typeface="Arial" panose="020B0604020202020204" pitchFamily="34" charset="0"/>
              </a:rPr>
              <a:t>1) </a:t>
            </a:r>
            <a:r>
              <a:rPr lang="en-US" sz="1600" dirty="0" err="1">
                <a:cs typeface="Arial" panose="020B0604020202020204" pitchFamily="34" charset="0"/>
              </a:rPr>
              <a:t>Periode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perencanaan</a:t>
            </a:r>
            <a:r>
              <a:rPr lang="en-US" sz="1600" dirty="0">
                <a:cs typeface="Arial" panose="020B0604020202020204" pitchFamily="34" charset="0"/>
              </a:rPr>
              <a:t> (</a:t>
            </a:r>
            <a:r>
              <a:rPr lang="en-US" sz="1600" i="1" dirty="0">
                <a:cs typeface="Arial" panose="020B0604020202020204" pitchFamily="34" charset="0"/>
              </a:rPr>
              <a:t>planning horizon</a:t>
            </a:r>
            <a:r>
              <a:rPr lang="en-US" sz="1600" dirty="0">
                <a:cs typeface="Arial" panose="020B0604020202020204" pitchFamily="34" charset="0"/>
              </a:rPr>
              <a:t>) </a:t>
            </a:r>
            <a:r>
              <a:rPr lang="en-US" sz="1600" dirty="0" err="1">
                <a:cs typeface="Arial" panose="020B0604020202020204" pitchFamily="34" charset="0"/>
              </a:rPr>
              <a:t>diketahui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dirty="0" err="1">
                <a:cs typeface="Arial" panose="020B0604020202020204" pitchFamily="34" charset="0"/>
              </a:rPr>
              <a:t>yaitu</a:t>
            </a:r>
            <a:r>
              <a:rPr lang="en-US" sz="1600" dirty="0">
                <a:cs typeface="Arial" panose="020B0604020202020204" pitchFamily="34" charset="0"/>
              </a:rPr>
              <a:t> 1 </a:t>
            </a:r>
            <a:r>
              <a:rPr lang="en-US" sz="1600" dirty="0" err="1">
                <a:cs typeface="Arial" panose="020B0604020202020204" pitchFamily="34" charset="0"/>
              </a:rPr>
              <a:t>periode</a:t>
            </a:r>
            <a:r>
              <a:rPr lang="en-US" sz="1600" dirty="0">
                <a:cs typeface="Arial" panose="020B0604020202020204" pitchFamily="34" charset="0"/>
              </a:rPr>
              <a:t> = 1 </a:t>
            </a:r>
            <a:r>
              <a:rPr lang="en-US" sz="1600" dirty="0" err="1">
                <a:cs typeface="Arial" panose="020B0604020202020204" pitchFamily="34" charset="0"/>
              </a:rPr>
              <a:t>minggu</a:t>
            </a:r>
            <a:endParaRPr lang="en-US" sz="1600" dirty="0"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2) </a:t>
            </a:r>
            <a:r>
              <a:rPr lang="en-US" sz="1600" dirty="0" err="1">
                <a:cs typeface="Arial" panose="020B0604020202020204" pitchFamily="34" charset="0"/>
              </a:rPr>
              <a:t>Biaya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pesan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harga</a:t>
            </a:r>
            <a:r>
              <a:rPr lang="en-US" sz="1600" dirty="0">
                <a:cs typeface="Arial" panose="020B0604020202020204" pitchFamily="34" charset="0"/>
              </a:rPr>
              <a:t> di </a:t>
            </a:r>
            <a:r>
              <a:rPr lang="en-US" sz="1600" dirty="0" err="1">
                <a:cs typeface="Arial" panose="020B0604020202020204" pitchFamily="34" charset="0"/>
              </a:rPr>
              <a:t>semua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periode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dianggap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tetap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tidak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tergantung</a:t>
            </a:r>
            <a:r>
              <a:rPr lang="en-US" sz="1600" dirty="0">
                <a:cs typeface="Arial" panose="020B0604020202020204" pitchFamily="34" charset="0"/>
              </a:rPr>
              <a:t> pada </a:t>
            </a:r>
            <a:r>
              <a:rPr lang="en-US" sz="1600" dirty="0" err="1">
                <a:cs typeface="Arial" panose="020B0604020202020204" pitchFamily="34" charset="0"/>
              </a:rPr>
              <a:t>jumlah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pemesanan</a:t>
            </a:r>
            <a:endParaRPr lang="en-US" sz="1600" dirty="0"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3) </a:t>
            </a:r>
            <a:r>
              <a:rPr lang="en-US" sz="1600" dirty="0" err="1">
                <a:cs typeface="Arial" panose="020B0604020202020204" pitchFamily="34" charset="0"/>
              </a:rPr>
              <a:t>Semua</a:t>
            </a:r>
            <a:r>
              <a:rPr lang="en-US" sz="1600" dirty="0">
                <a:cs typeface="Arial" panose="020B0604020202020204" pitchFamily="34" charset="0"/>
              </a:rPr>
              <a:t> demand </a:t>
            </a:r>
            <a:r>
              <a:rPr lang="en-US" sz="1600" dirty="0" err="1">
                <a:cs typeface="Arial" panose="020B0604020202020204" pitchFamily="34" charset="0"/>
              </a:rPr>
              <a:t>harus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terpenuhi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dirty="0" err="1">
                <a:cs typeface="Arial" panose="020B0604020202020204" pitchFamily="34" charset="0"/>
              </a:rPr>
              <a:t>tidak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diperbolehkan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adanya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kekurangan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persediaan</a:t>
            </a:r>
            <a:r>
              <a:rPr lang="en-US" sz="1600" dirty="0">
                <a:cs typeface="Arial" panose="020B0604020202020204" pitchFamily="34" charset="0"/>
              </a:rPr>
              <a:t> (</a:t>
            </a:r>
            <a:r>
              <a:rPr lang="en-US" sz="1600" i="1" dirty="0">
                <a:cs typeface="Arial" panose="020B0604020202020204" pitchFamily="34" charset="0"/>
              </a:rPr>
              <a:t>shortage</a:t>
            </a:r>
            <a:r>
              <a:rPr lang="en-US" sz="1600" dirty="0"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4) </a:t>
            </a:r>
            <a:r>
              <a:rPr lang="en-US" sz="1600" dirty="0" err="1">
                <a:cs typeface="Arial" panose="020B0604020202020204" pitchFamily="34" charset="0"/>
              </a:rPr>
              <a:t>Tiap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baku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berasal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dari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pemasok-pemasok</a:t>
            </a:r>
            <a:r>
              <a:rPr lang="en-US" sz="1600" dirty="0">
                <a:cs typeface="Arial" panose="020B0604020202020204" pitchFamily="34" charset="0"/>
              </a:rPr>
              <a:t> yang </a:t>
            </a:r>
            <a:r>
              <a:rPr lang="en-US" sz="1600" dirty="0" err="1">
                <a:cs typeface="Arial" panose="020B0604020202020204" pitchFamily="34" charset="0"/>
              </a:rPr>
              <a:t>berbeda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sehingga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pemesanan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terpisah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3D1E7-E08F-6A35-3960-58348E1FC276}"/>
              </a:ext>
            </a:extLst>
          </p:cNvPr>
          <p:cNvSpPr txBox="1"/>
          <p:nvPr/>
        </p:nvSpPr>
        <p:spPr>
          <a:xfrm>
            <a:off x="562747" y="3036382"/>
            <a:ext cx="5022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cs typeface="Arial" panose="020B0604020202020204" pitchFamily="34" charset="0"/>
              </a:rPr>
              <a:t>i</a:t>
            </a:r>
            <a:r>
              <a:rPr lang="en-US" sz="1600" dirty="0">
                <a:cs typeface="Arial" panose="020B0604020202020204" pitchFamily="34" charset="0"/>
              </a:rPr>
              <a:t>  : </a:t>
            </a:r>
            <a:r>
              <a:rPr lang="en-US" sz="1600" dirty="0" err="1">
                <a:cs typeface="Arial" panose="020B0604020202020204" pitchFamily="34" charset="0"/>
              </a:rPr>
              <a:t>jenis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baku</a:t>
            </a:r>
            <a:r>
              <a:rPr lang="en-US" sz="1600" dirty="0">
                <a:cs typeface="Arial" panose="020B0604020202020204" pitchFamily="34" charset="0"/>
              </a:rPr>
              <a:t> (</a:t>
            </a:r>
            <a:r>
              <a:rPr lang="en-US" sz="1600" dirty="0" err="1">
                <a:cs typeface="Arial" panose="020B0604020202020204" pitchFamily="34" charset="0"/>
              </a:rPr>
              <a:t>i</a:t>
            </a:r>
            <a:r>
              <a:rPr lang="en-US" sz="1600" dirty="0">
                <a:cs typeface="Arial" panose="020B0604020202020204" pitchFamily="34" charset="0"/>
              </a:rPr>
              <a:t> = 1,2,3)</a:t>
            </a:r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t  : </a:t>
            </a:r>
            <a:r>
              <a:rPr lang="en-US" sz="1600" dirty="0" err="1">
                <a:cs typeface="Arial" panose="020B0604020202020204" pitchFamily="34" charset="0"/>
              </a:rPr>
              <a:t>periode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waktu</a:t>
            </a:r>
            <a:r>
              <a:rPr lang="en-US" sz="1600" dirty="0">
                <a:cs typeface="Arial" panose="020B0604020202020204" pitchFamily="34" charset="0"/>
              </a:rPr>
              <a:t> (t = 0,…,T), T = </a:t>
            </a:r>
            <a:r>
              <a:rPr lang="en-US" sz="1600" i="1" dirty="0">
                <a:cs typeface="Arial" panose="020B0604020202020204" pitchFamily="34" charset="0"/>
              </a:rPr>
              <a:t>planning horizon </a:t>
            </a:r>
            <a:endParaRPr lang="en-ID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/>
              <p:nvPr/>
            </p:nvSpPr>
            <p:spPr>
              <a:xfrm>
                <a:off x="528151" y="4110080"/>
                <a:ext cx="878618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1" y="4110080"/>
                <a:ext cx="878618" cy="1815882"/>
              </a:xfrm>
              <a:prstGeom prst="rect">
                <a:avLst/>
              </a:prstGeom>
              <a:blipFill>
                <a:blip r:embed="rId5"/>
                <a:stretch>
                  <a:fillRect l="-2778" b="-26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1AA813A-19EC-112D-FF9A-F5C2CA879C2D}"/>
              </a:ext>
            </a:extLst>
          </p:cNvPr>
          <p:cNvSpPr txBox="1"/>
          <p:nvPr/>
        </p:nvSpPr>
        <p:spPr>
          <a:xfrm>
            <a:off x="517291" y="6436758"/>
            <a:ext cx="1104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cs typeface="Arial" panose="020B0604020202020204" pitchFamily="34" charset="0"/>
              </a:rPr>
              <a:t>Meminimalkan</a:t>
            </a:r>
            <a:r>
              <a:rPr lang="en-US" sz="1600" dirty="0">
                <a:cs typeface="Arial" panose="020B0604020202020204" pitchFamily="34" charset="0"/>
              </a:rPr>
              <a:t> total </a:t>
            </a:r>
            <a:r>
              <a:rPr lang="en-US" sz="1600" dirty="0" err="1">
                <a:cs typeface="Arial" panose="020B0604020202020204" pitchFamily="34" charset="0"/>
              </a:rPr>
              <a:t>biaya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persediaan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baku</a:t>
            </a:r>
            <a:endParaRPr lang="en-US" sz="1600" b="0" i="1" dirty="0"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0A53B8-21D6-8A06-B321-7D116F8C5BF5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/>
              <p:nvPr/>
            </p:nvSpPr>
            <p:spPr>
              <a:xfrm>
                <a:off x="1276496" y="4111802"/>
                <a:ext cx="4662821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𝑓𝑜𝑟𝑒𝑐𝑎𝑠𝑡𝑒𝑑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𝑑𝑒𝑚𝑎𝑛𝑑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endParaRPr lang="en-US" sz="1600" i="1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𝑜𝑟𝑑𝑒𝑟𝑖𝑛𝑔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1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kali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pemesanan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1600" b="0" i="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</a:t>
                </a:r>
                <a:r>
                  <a:rPr 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harga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satuan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b="0" i="1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𝑜𝑙𝑑𝑖𝑛𝑔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hari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per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unit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kg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en-US" sz="1600" b="0" i="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b="0" i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:r>
                  <a:rPr lang="en-US" sz="1600" i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lead time </a:t>
                </a:r>
                <a:r>
                  <a:rPr lang="en-US" sz="1600" b="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bahan</a:t>
                </a:r>
                <a:r>
                  <a:rPr lang="en-US" sz="1600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baku</a:t>
                </a:r>
                <a:r>
                  <a:rPr lang="en-US" sz="1600" b="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b="0" i="1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endParaRPr lang="en-US" sz="1600" b="0" i="1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𝑠𝑎𝑓𝑒𝑡𝑦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𝑠𝑡𝑜𝑐𝑘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:r>
                  <a:rPr lang="en-US" sz="160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kapasitas</a:t>
                </a:r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gudang</a:t>
                </a:r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bahan</a:t>
                </a:r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baku</a:t>
                </a:r>
                <a:r>
                  <a:rPr lang="en-US" sz="16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i="1" dirty="0" err="1"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endParaRPr lang="en-US" sz="160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496" y="4111802"/>
                <a:ext cx="4662821" cy="1846659"/>
              </a:xfrm>
              <a:prstGeom prst="rect">
                <a:avLst/>
              </a:prstGeom>
              <a:blipFill>
                <a:blip r:embed="rId6"/>
                <a:stretch>
                  <a:fillRect l="-654" t="-993" b="-364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334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 animBg="1"/>
      <p:bldP spid="15" grpId="0" animBg="1"/>
      <p:bldP spid="17" grpId="0" animBg="1"/>
      <p:bldP spid="21" grpId="0" animBg="1"/>
      <p:bldP spid="4" grpId="0"/>
      <p:bldP spid="18" grpId="0" animBg="1"/>
      <p:bldP spid="20" grpId="0"/>
      <p:bldP spid="23" grpId="0"/>
      <p:bldP spid="27" grpId="0"/>
      <p:bldP spid="29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Fungsi tujuan dan fungsi kendala (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constraint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) dalam pengembangan model matematika dan model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2EEF16-5FAE-7889-067A-24658DF0952D}"/>
              </a:ext>
            </a:extLst>
          </p:cNvPr>
          <p:cNvGrpSpPr/>
          <p:nvPr/>
        </p:nvGrpSpPr>
        <p:grpSpPr>
          <a:xfrm>
            <a:off x="288134" y="4269295"/>
            <a:ext cx="4216238" cy="395187"/>
            <a:chOff x="422028" y="3710970"/>
            <a:chExt cx="4216238" cy="3951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/>
                <p:nvPr/>
              </p:nvSpPr>
              <p:spPr>
                <a:xfrm>
                  <a:off x="422028" y="3710970"/>
                  <a:ext cx="3320958" cy="362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28" y="3710970"/>
                  <a:ext cx="3320958" cy="362663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DAF40-7C39-45F7-04B1-B96561094B74}"/>
                </a:ext>
              </a:extLst>
            </p:cNvPr>
            <p:cNvSpPr txBox="1"/>
            <p:nvPr/>
          </p:nvSpPr>
          <p:spPr>
            <a:xfrm>
              <a:off x="4162350" y="3724642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/>
                <p:nvPr/>
              </p:nvSpPr>
              <p:spPr>
                <a:xfrm>
                  <a:off x="3598501" y="3724642"/>
                  <a:ext cx="563849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 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501" y="3724642"/>
                  <a:ext cx="563849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15054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69305D-D028-FEC8-EBC3-D5C33300D128}"/>
              </a:ext>
            </a:extLst>
          </p:cNvPr>
          <p:cNvGrpSpPr/>
          <p:nvPr/>
        </p:nvGrpSpPr>
        <p:grpSpPr>
          <a:xfrm>
            <a:off x="117062" y="1785212"/>
            <a:ext cx="6221857" cy="1147880"/>
            <a:chOff x="4997486" y="1840791"/>
            <a:chExt cx="8124228" cy="1147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/>
                <p:nvPr/>
              </p:nvSpPr>
              <p:spPr>
                <a:xfrm>
                  <a:off x="5444242" y="1840791"/>
                  <a:ext cx="7677472" cy="784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 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𝑖𝑡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242" y="1840791"/>
                  <a:ext cx="7677472" cy="78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/>
                <p:nvPr/>
              </p:nvSpPr>
              <p:spPr>
                <a:xfrm>
                  <a:off x="4997486" y="2650117"/>
                  <a:ext cx="617551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𝑂𝑟𝑑𝑒𝑟𝑖𝑛𝑔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𝐻𝑜𝑙𝑑𝑖𝑛𝑔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486" y="2650117"/>
                  <a:ext cx="6175511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3C333-9B17-F6EA-37CB-BBC71A0BF759}"/>
                  </a:ext>
                </a:extLst>
              </p:cNvPr>
              <p:cNvSpPr txBox="1"/>
              <p:nvPr/>
            </p:nvSpPr>
            <p:spPr>
              <a:xfrm>
                <a:off x="501944" y="1277598"/>
                <a:ext cx="11087687" cy="338554"/>
              </a:xfrm>
              <a:prstGeom prst="rect">
                <a:avLst/>
              </a:prstGeom>
              <a:solidFill>
                <a:srgbClr val="BADFD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Fungsi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Tujuan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Meminimalkan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𝒁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(total </a:t>
                </a:r>
                <a:r>
                  <a:rPr lang="en-US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biaya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persediaan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b="1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3C333-9B17-F6EA-37CB-BBC71A0BF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44" y="1277598"/>
                <a:ext cx="11087687" cy="338554"/>
              </a:xfrm>
              <a:prstGeom prst="rect">
                <a:avLst/>
              </a:prstGeom>
              <a:blipFill>
                <a:blip r:embed="rId8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4737C10-AA04-C80C-60AB-DEF6CE9E47BB}"/>
              </a:ext>
            </a:extLst>
          </p:cNvPr>
          <p:cNvSpPr txBox="1"/>
          <p:nvPr/>
        </p:nvSpPr>
        <p:spPr>
          <a:xfrm>
            <a:off x="506435" y="3205582"/>
            <a:ext cx="110572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BE0BA1-6064-0F8C-A354-9DDFB2BD5503}"/>
              </a:ext>
            </a:extLst>
          </p:cNvPr>
          <p:cNvCxnSpPr>
            <a:cxnSpLocks/>
          </p:cNvCxnSpPr>
          <p:nvPr/>
        </p:nvCxnSpPr>
        <p:spPr>
          <a:xfrm>
            <a:off x="536915" y="5345813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D4-02C3-E7B3-C71A-833FEE21EC3B}"/>
              </a:ext>
            </a:extLst>
          </p:cNvPr>
          <p:cNvSpPr txBox="1"/>
          <p:nvPr/>
        </p:nvSpPr>
        <p:spPr>
          <a:xfrm>
            <a:off x="446090" y="3557025"/>
            <a:ext cx="4191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 &amp; Inventory Level Constraint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E32599-E435-4B14-AF78-7213DE25D5AE}"/>
              </a:ext>
            </a:extLst>
          </p:cNvPr>
          <p:cNvSpPr txBox="1"/>
          <p:nvPr/>
        </p:nvSpPr>
        <p:spPr>
          <a:xfrm>
            <a:off x="459205" y="5519100"/>
            <a:ext cx="40451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nn-NO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Constraint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4C38C0-7DB4-5815-020D-77FAED55C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6761" y="1711649"/>
            <a:ext cx="5976882" cy="1350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91EEA-6C6C-89E7-C1CD-0E46E7591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6761" y="3675666"/>
            <a:ext cx="5976882" cy="13915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7C20CA-EB81-58F6-A0A5-8F334886AC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6761" y="5572951"/>
            <a:ext cx="5976883" cy="116655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E3D77FC-6720-9ED7-DEAB-5B2F6FDB7F08}"/>
              </a:ext>
            </a:extLst>
          </p:cNvPr>
          <p:cNvGrpSpPr/>
          <p:nvPr/>
        </p:nvGrpSpPr>
        <p:grpSpPr>
          <a:xfrm>
            <a:off x="343912" y="6006521"/>
            <a:ext cx="4160460" cy="381515"/>
            <a:chOff x="489283" y="4723130"/>
            <a:chExt cx="4160460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F281A3-8196-5FBC-1B9A-C376401FC64D}"/>
                    </a:ext>
                  </a:extLst>
                </p:cNvPr>
                <p:cNvSpPr txBox="1"/>
                <p:nvPr/>
              </p:nvSpPr>
              <p:spPr>
                <a:xfrm>
                  <a:off x="489283" y="4726421"/>
                  <a:ext cx="13726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D1B10F6-D5D8-BC37-F1BF-8E6B253E0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83" y="4726421"/>
                  <a:ext cx="1372617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44F1EAF-DA0A-9713-5624-6187F9FA7496}"/>
                    </a:ext>
                  </a:extLst>
                </p:cNvPr>
                <p:cNvSpPr txBox="1"/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55F2E4-9FA1-4B75-C97A-4E3ADEACD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34FEB4-0724-8ED4-24D9-B1F915FA8425}"/>
                </a:ext>
              </a:extLst>
            </p:cNvPr>
            <p:cNvSpPr txBox="1"/>
            <p:nvPr/>
          </p:nvSpPr>
          <p:spPr>
            <a:xfrm>
              <a:off x="4173827" y="4758208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E8AEA2DC-3489-ECBF-A1A5-B52E421A3F51}"/>
              </a:ext>
            </a:extLst>
          </p:cNvPr>
          <p:cNvSpPr/>
          <p:nvPr/>
        </p:nvSpPr>
        <p:spPr>
          <a:xfrm>
            <a:off x="4846513" y="2200379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E3A82E3A-3D38-683C-E6FF-5F3D5F0079B6}"/>
              </a:ext>
            </a:extLst>
          </p:cNvPr>
          <p:cNvSpPr/>
          <p:nvPr/>
        </p:nvSpPr>
        <p:spPr>
          <a:xfrm>
            <a:off x="4846514" y="4280176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AF4D3426-53B3-F745-FCBD-186D46781148}"/>
              </a:ext>
            </a:extLst>
          </p:cNvPr>
          <p:cNvSpPr/>
          <p:nvPr/>
        </p:nvSpPr>
        <p:spPr>
          <a:xfrm>
            <a:off x="4846513" y="6027304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2E3299D-2E45-492C-0345-265872091CBB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3826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24" grpId="0"/>
      <p:bldP spid="53" grpId="0"/>
      <p:bldP spid="25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Fungsi kendala (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constraint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) dalam pengembangan model matematika dan model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sv-S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403C30-0D69-30AF-51FB-93EB3E9B4FCF}"/>
              </a:ext>
            </a:extLst>
          </p:cNvPr>
          <p:cNvGrpSpPr/>
          <p:nvPr/>
        </p:nvGrpSpPr>
        <p:grpSpPr>
          <a:xfrm>
            <a:off x="471022" y="4855585"/>
            <a:ext cx="4013873" cy="641586"/>
            <a:chOff x="506435" y="1794549"/>
            <a:chExt cx="4013873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57672A-F5A7-13BA-5761-4D063E933B33}"/>
                    </a:ext>
                  </a:extLst>
                </p:cNvPr>
                <p:cNvSpPr txBox="1"/>
                <p:nvPr/>
              </p:nvSpPr>
              <p:spPr>
                <a:xfrm>
                  <a:off x="506435" y="1794549"/>
                  <a:ext cx="977363" cy="641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57672A-F5A7-13BA-5761-4D063E933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35" y="1794549"/>
                  <a:ext cx="977363" cy="6415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34C9A-55A2-7842-540E-6DC9C1E5E521}"/>
                    </a:ext>
                  </a:extLst>
                </p:cNvPr>
                <p:cNvSpPr txBox="1"/>
                <p:nvPr/>
              </p:nvSpPr>
              <p:spPr>
                <a:xfrm>
                  <a:off x="3460239" y="1914641"/>
                  <a:ext cx="64823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34C9A-55A2-7842-540E-6DC9C1E5E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239" y="1914641"/>
                  <a:ext cx="648231" cy="3815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F36F9D-5157-BDA0-0C2B-63E12A3C0A4B}"/>
                </a:ext>
              </a:extLst>
            </p:cNvPr>
            <p:cNvSpPr txBox="1"/>
            <p:nvPr/>
          </p:nvSpPr>
          <p:spPr>
            <a:xfrm>
              <a:off x="4044392" y="1936121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(5)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4737C10-AA04-C80C-60AB-DEF6CE9E47BB}"/>
              </a:ext>
            </a:extLst>
          </p:cNvPr>
          <p:cNvSpPr txBox="1"/>
          <p:nvPr/>
        </p:nvSpPr>
        <p:spPr>
          <a:xfrm>
            <a:off x="507090" y="1165757"/>
            <a:ext cx="1105655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Lanjutan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1F89F7-A83C-CAB6-1738-5786BB205289}"/>
              </a:ext>
            </a:extLst>
          </p:cNvPr>
          <p:cNvGrpSpPr/>
          <p:nvPr/>
        </p:nvGrpSpPr>
        <p:grpSpPr>
          <a:xfrm>
            <a:off x="445936" y="6061480"/>
            <a:ext cx="4051512" cy="381515"/>
            <a:chOff x="550116" y="3548692"/>
            <a:chExt cx="4051512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283476C-C352-B697-FDB8-4BF12F8A34D5}"/>
                    </a:ext>
                  </a:extLst>
                </p:cNvPr>
                <p:cNvSpPr txBox="1"/>
                <p:nvPr/>
              </p:nvSpPr>
              <p:spPr>
                <a:xfrm>
                  <a:off x="3259654" y="3548692"/>
                  <a:ext cx="11040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283476C-C352-B697-FDB8-4BF12F8A3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654" y="3548692"/>
                  <a:ext cx="1104016" cy="3815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9F6D39-9623-59E6-5E9B-3D0A57939979}"/>
                </a:ext>
              </a:extLst>
            </p:cNvPr>
            <p:cNvSpPr txBox="1"/>
            <p:nvPr/>
          </p:nvSpPr>
          <p:spPr>
            <a:xfrm>
              <a:off x="4125712" y="3552996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(6)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94516E-8784-0AD5-CE9B-DD783395E8D1}"/>
                    </a:ext>
                  </a:extLst>
                </p:cNvPr>
                <p:cNvSpPr txBox="1"/>
                <p:nvPr/>
              </p:nvSpPr>
              <p:spPr>
                <a:xfrm>
                  <a:off x="550116" y="3577435"/>
                  <a:ext cx="17084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 </m:t>
                        </m:r>
                        <m:sSup>
                          <m:sSupPr>
                            <m:ctrlPr>
                              <a:rPr lang="el-G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l-G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1600" b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94516E-8784-0AD5-CE9B-DD783395E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16" y="3577435"/>
                  <a:ext cx="1708480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DAE939-4EEA-4458-9AD0-29E6B923DF8B}"/>
              </a:ext>
            </a:extLst>
          </p:cNvPr>
          <p:cNvCxnSpPr>
            <a:cxnSpLocks/>
          </p:cNvCxnSpPr>
          <p:nvPr/>
        </p:nvCxnSpPr>
        <p:spPr>
          <a:xfrm>
            <a:off x="471022" y="4560832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BD8550-D806-D800-F0E7-9365D6237529}"/>
              </a:ext>
            </a:extLst>
          </p:cNvPr>
          <p:cNvGrpSpPr/>
          <p:nvPr/>
        </p:nvGrpSpPr>
        <p:grpSpPr>
          <a:xfrm>
            <a:off x="301670" y="3637373"/>
            <a:ext cx="4195778" cy="381515"/>
            <a:chOff x="351112" y="4713009"/>
            <a:chExt cx="4195778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58918F-C3A5-9741-8AE2-D913BC1D17C4}"/>
                    </a:ext>
                  </a:extLst>
                </p:cNvPr>
                <p:cNvSpPr txBox="1"/>
                <p:nvPr/>
              </p:nvSpPr>
              <p:spPr>
                <a:xfrm>
                  <a:off x="351112" y="4723130"/>
                  <a:ext cx="13726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58918F-C3A5-9741-8AE2-D913BC1D1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12" y="4723130"/>
                  <a:ext cx="1372617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AF29E9-4433-EDC2-CA85-ADE147DB9562}"/>
                    </a:ext>
                  </a:extLst>
                </p:cNvPr>
                <p:cNvSpPr txBox="1"/>
                <p:nvPr/>
              </p:nvSpPr>
              <p:spPr>
                <a:xfrm>
                  <a:off x="3526717" y="4713009"/>
                  <a:ext cx="4759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AF29E9-4433-EDC2-CA85-ADE147DB9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6717" y="4713009"/>
                  <a:ext cx="475916" cy="381515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37E0D6-3BE0-940F-FAF3-3A24CECEFFAD}"/>
                </a:ext>
              </a:extLst>
            </p:cNvPr>
            <p:cNvSpPr txBox="1"/>
            <p:nvPr/>
          </p:nvSpPr>
          <p:spPr>
            <a:xfrm>
              <a:off x="4070974" y="4748087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(4)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A16B45D-CDC9-94D0-B83E-E3EF1FFF1294}"/>
              </a:ext>
            </a:extLst>
          </p:cNvPr>
          <p:cNvSpPr txBox="1"/>
          <p:nvPr/>
        </p:nvSpPr>
        <p:spPr>
          <a:xfrm>
            <a:off x="446347" y="1542407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Big-M Value Constraint 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D8C236-4811-1C07-3281-F3823744FB18}"/>
              </a:ext>
            </a:extLst>
          </p:cNvPr>
          <p:cNvGrpSpPr/>
          <p:nvPr/>
        </p:nvGrpSpPr>
        <p:grpSpPr>
          <a:xfrm>
            <a:off x="351602" y="2029270"/>
            <a:ext cx="4145846" cy="381515"/>
            <a:chOff x="554657" y="5346663"/>
            <a:chExt cx="4145846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1E7802-C155-27FF-6450-0B78712E1CB2}"/>
                    </a:ext>
                  </a:extLst>
                </p:cNvPr>
                <p:cNvSpPr txBox="1"/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718E227-D3D0-A1B7-ADCC-4B75CC43A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blipFill>
                  <a:blip r:embed="rId12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FF7D64-FCE7-B5A3-7E16-D7E96D106D61}"/>
                    </a:ext>
                  </a:extLst>
                </p:cNvPr>
                <p:cNvSpPr txBox="1"/>
                <p:nvPr/>
              </p:nvSpPr>
              <p:spPr>
                <a:xfrm>
                  <a:off x="3361391" y="5346663"/>
                  <a:ext cx="126369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FF7D64-FCE7-B5A3-7E16-D7E96D106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391" y="5346663"/>
                  <a:ext cx="1263690" cy="38151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283DC5-459C-4F74-5E12-F74B087F6869}"/>
                </a:ext>
              </a:extLst>
            </p:cNvPr>
            <p:cNvSpPr txBox="1"/>
            <p:nvPr/>
          </p:nvSpPr>
          <p:spPr>
            <a:xfrm>
              <a:off x="4224587" y="5346663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(3)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AB6A20-2757-7A51-3B9B-4A3403AB459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68097" y="1619203"/>
            <a:ext cx="5995542" cy="118197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0F4A48-B29C-4983-8C54-CDF2A19E0BF8}"/>
              </a:ext>
            </a:extLst>
          </p:cNvPr>
          <p:cNvCxnSpPr>
            <a:cxnSpLocks/>
          </p:cNvCxnSpPr>
          <p:nvPr/>
        </p:nvCxnSpPr>
        <p:spPr>
          <a:xfrm>
            <a:off x="515431" y="298651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C08C200-2975-341C-C15D-15907A57E35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68103" y="3173719"/>
            <a:ext cx="5995537" cy="120931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378A22-D35E-98CB-563F-7A84B40C8917}"/>
              </a:ext>
            </a:extLst>
          </p:cNvPr>
          <p:cNvSpPr txBox="1"/>
          <p:nvPr/>
        </p:nvSpPr>
        <p:spPr>
          <a:xfrm>
            <a:off x="446347" y="3077543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Capacity Constraint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7346275-F0F6-BBDC-1B31-90F0A5664BA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68097" y="4782248"/>
            <a:ext cx="5995542" cy="7062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943A6F-6AB2-DC34-A654-C29BFC2AEF61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b="61672"/>
          <a:stretch/>
        </p:blipFill>
        <p:spPr>
          <a:xfrm>
            <a:off x="5568097" y="5848401"/>
            <a:ext cx="5960131" cy="8185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4410A4E-C626-6D82-F249-7859A1F2CF6C}"/>
              </a:ext>
            </a:extLst>
          </p:cNvPr>
          <p:cNvSpPr txBox="1"/>
          <p:nvPr/>
        </p:nvSpPr>
        <p:spPr>
          <a:xfrm>
            <a:off x="471022" y="4547453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Binary Constraint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924E323-BAD4-D2F6-5D19-7FE14DD39BA5}"/>
              </a:ext>
            </a:extLst>
          </p:cNvPr>
          <p:cNvCxnSpPr>
            <a:cxnSpLocks/>
          </p:cNvCxnSpPr>
          <p:nvPr/>
        </p:nvCxnSpPr>
        <p:spPr>
          <a:xfrm>
            <a:off x="506432" y="5661392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9898BE-9659-8B0B-2D7C-3A64270A9B07}"/>
              </a:ext>
            </a:extLst>
          </p:cNvPr>
          <p:cNvSpPr txBox="1"/>
          <p:nvPr/>
        </p:nvSpPr>
        <p:spPr>
          <a:xfrm>
            <a:off x="445936" y="5655669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Non-negativity Constraint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34AD1A86-0DCF-C85B-5A07-939098173314}"/>
              </a:ext>
            </a:extLst>
          </p:cNvPr>
          <p:cNvSpPr/>
          <p:nvPr/>
        </p:nvSpPr>
        <p:spPr>
          <a:xfrm>
            <a:off x="4846513" y="2035174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6CCC6BA7-3DAE-A7F8-8E5F-680E280DDECA}"/>
              </a:ext>
            </a:extLst>
          </p:cNvPr>
          <p:cNvSpPr/>
          <p:nvPr/>
        </p:nvSpPr>
        <p:spPr>
          <a:xfrm>
            <a:off x="4846514" y="3644559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97CCA6CA-C18E-CD4A-BA18-C4D5E68C9A90}"/>
              </a:ext>
            </a:extLst>
          </p:cNvPr>
          <p:cNvSpPr/>
          <p:nvPr/>
        </p:nvSpPr>
        <p:spPr>
          <a:xfrm>
            <a:off x="4846513" y="4979092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0E56EFF7-5E37-5080-F864-8B70D61CDD2F}"/>
              </a:ext>
            </a:extLst>
          </p:cNvPr>
          <p:cNvSpPr/>
          <p:nvPr/>
        </p:nvSpPr>
        <p:spPr>
          <a:xfrm>
            <a:off x="4846513" y="6060757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3F4CB5-891A-F4E7-C7DD-CD3BCBC395AB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6595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3" grpId="0"/>
      <p:bldP spid="42" grpId="0"/>
      <p:bldP spid="48" grpId="0"/>
      <p:bldP spid="52" grpId="0"/>
      <p:bldP spid="54" grpId="0" animBg="1"/>
      <p:bldP spid="55" grpId="0" animBg="1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 forecasting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dan perhitungan nilai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A969C6-EC12-6094-700F-8A35358A9D64}"/>
              </a:ext>
            </a:extLst>
          </p:cNvPr>
          <p:cNvSpPr txBox="1"/>
          <p:nvPr/>
        </p:nvSpPr>
        <p:spPr>
          <a:xfrm>
            <a:off x="506435" y="4308162"/>
            <a:ext cx="11087687" cy="830997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cs typeface="Arial" panose="020B0604020202020204" pitchFamily="34" charset="0"/>
              </a:rPr>
              <a:t>Metode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Winter’s Model </a:t>
            </a:r>
            <a:r>
              <a:rPr lang="en-US" sz="1600" dirty="0" err="1">
                <a:cs typeface="Arial" panose="020B0604020202020204" pitchFamily="34" charset="0"/>
              </a:rPr>
              <a:t>menghasilkan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nilai</a:t>
            </a:r>
            <a:r>
              <a:rPr lang="en-US" sz="1600" dirty="0">
                <a:cs typeface="Arial" panose="020B0604020202020204" pitchFamily="34" charset="0"/>
              </a:rPr>
              <a:t> MAD, MSD, dan MAPE yang </a:t>
            </a:r>
            <a:r>
              <a:rPr lang="en-US" sz="1600" dirty="0" err="1">
                <a:cs typeface="Arial" panose="020B0604020202020204" pitchFamily="34" charset="0"/>
              </a:rPr>
              <a:t>terendah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secara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berurutan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dirty="0" err="1">
                <a:cs typeface="Arial" panose="020B0604020202020204" pitchFamily="34" charset="0"/>
              </a:rPr>
              <a:t>yaitu</a:t>
            </a:r>
            <a:r>
              <a:rPr lang="en-US" sz="1600" dirty="0">
                <a:cs typeface="Arial" panose="020B0604020202020204" pitchFamily="34" charset="0"/>
              </a:rPr>
              <a:t> 1,1, 1,9, dan 8,9%. Hal </a:t>
            </a:r>
            <a:r>
              <a:rPr lang="en-US" sz="1600" dirty="0" err="1">
                <a:cs typeface="Arial" panose="020B0604020202020204" pitchFamily="34" charset="0"/>
              </a:rPr>
              <a:t>ini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menunjukkan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bahwa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metode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Winter’s Model </a:t>
            </a:r>
            <a:r>
              <a:rPr lang="en-US" sz="1600" dirty="0" err="1">
                <a:cs typeface="Arial" panose="020B0604020202020204" pitchFamily="34" charset="0"/>
              </a:rPr>
              <a:t>memiliki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nilai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akurasi</a:t>
            </a:r>
            <a:r>
              <a:rPr lang="en-US" sz="1600" dirty="0">
                <a:cs typeface="Arial" panose="020B0604020202020204" pitchFamily="34" charset="0"/>
              </a:rPr>
              <a:t> yang </a:t>
            </a:r>
            <a:r>
              <a:rPr lang="en-US" sz="1600" dirty="0" err="1">
                <a:cs typeface="Arial" panose="020B0604020202020204" pitchFamily="34" charset="0"/>
              </a:rPr>
              <a:t>tertinggi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sehingga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dipilih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untuk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digunakan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dalam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penelitian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ini</a:t>
            </a:r>
            <a:r>
              <a:rPr lang="en-US" sz="1600" dirty="0">
                <a:cs typeface="Arial" panose="020B0604020202020204" pitchFamily="34" charset="0"/>
              </a:rPr>
              <a:t>. </a:t>
            </a:r>
            <a:r>
              <a:rPr lang="en-US" sz="1600" dirty="0" err="1">
                <a:cs typeface="Arial" panose="020B0604020202020204" pitchFamily="34" charset="0"/>
              </a:rPr>
              <a:t>Metode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ini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menghasilkan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nilai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terbaik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karena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mempertimbangkan</a:t>
            </a:r>
            <a:r>
              <a:rPr lang="en-US" sz="1600" dirty="0">
                <a:cs typeface="Arial" panose="020B0604020202020204" pitchFamily="34" charset="0"/>
              </a:rPr>
              <a:t> parameter </a:t>
            </a:r>
            <a:r>
              <a:rPr lang="en-US" sz="1600" i="1" dirty="0">
                <a:cs typeface="Arial" panose="020B0604020202020204" pitchFamily="34" charset="0"/>
              </a:rPr>
              <a:t>level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i="1" dirty="0">
                <a:cs typeface="Arial" panose="020B0604020202020204" pitchFamily="34" charset="0"/>
              </a:rPr>
              <a:t>trend</a:t>
            </a:r>
            <a:r>
              <a:rPr lang="en-US" sz="1600" dirty="0">
                <a:cs typeface="Arial" panose="020B0604020202020204" pitchFamily="34" charset="0"/>
              </a:rPr>
              <a:t>, dan </a:t>
            </a:r>
            <a:r>
              <a:rPr lang="en-US" sz="1600" i="1" dirty="0">
                <a:cs typeface="Arial" panose="020B0604020202020204" pitchFamily="34" charset="0"/>
              </a:rPr>
              <a:t>seasonality</a:t>
            </a:r>
            <a:endParaRPr lang="en-US" sz="1600" dirty="0">
              <a:cs typeface="Arial" panose="020B0604020202020204" pitchFamily="34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B83CDD0-1528-8C53-E7E8-ED7CEAD30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757140"/>
              </p:ext>
            </p:extLst>
          </p:nvPr>
        </p:nvGraphicFramePr>
        <p:xfrm>
          <a:off x="4914693" y="1239109"/>
          <a:ext cx="6665433" cy="295623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41112">
                  <a:extLst>
                    <a:ext uri="{9D8B030D-6E8A-4147-A177-3AD203B41FA5}">
                      <a16:colId xmlns:a16="http://schemas.microsoft.com/office/drawing/2014/main" val="447711596"/>
                    </a:ext>
                  </a:extLst>
                </a:gridCol>
                <a:gridCol w="2960093">
                  <a:extLst>
                    <a:ext uri="{9D8B030D-6E8A-4147-A177-3AD203B41FA5}">
                      <a16:colId xmlns:a16="http://schemas.microsoft.com/office/drawing/2014/main" val="3325765810"/>
                    </a:ext>
                  </a:extLst>
                </a:gridCol>
                <a:gridCol w="1096589">
                  <a:extLst>
                    <a:ext uri="{9D8B030D-6E8A-4147-A177-3AD203B41FA5}">
                      <a16:colId xmlns:a16="http://schemas.microsoft.com/office/drawing/2014/main" val="1715734934"/>
                    </a:ext>
                  </a:extLst>
                </a:gridCol>
                <a:gridCol w="1097363">
                  <a:extLst>
                    <a:ext uri="{9D8B030D-6E8A-4147-A177-3AD203B41FA5}">
                      <a16:colId xmlns:a16="http://schemas.microsoft.com/office/drawing/2014/main" val="922814930"/>
                    </a:ext>
                  </a:extLst>
                </a:gridCol>
                <a:gridCol w="1070276">
                  <a:extLst>
                    <a:ext uri="{9D8B030D-6E8A-4147-A177-3AD203B41FA5}">
                      <a16:colId xmlns:a16="http://schemas.microsoft.com/office/drawing/2014/main" val="1974270367"/>
                    </a:ext>
                  </a:extLst>
                </a:gridCol>
              </a:tblGrid>
              <a:tr h="248168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No.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Metode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peramalan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Ukuran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Akurasi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269102"/>
                  </a:ext>
                </a:extLst>
              </a:tr>
              <a:tr h="231354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MAD</a:t>
                      </a:r>
                      <a:endParaRPr lang="en-ID" sz="16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MSD</a:t>
                      </a:r>
                      <a:endParaRPr lang="en-ID" sz="16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MAPE</a:t>
                      </a:r>
                      <a:endParaRPr lang="en-ID" sz="16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859291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Moving Average </a:t>
                      </a:r>
                      <a:r>
                        <a:rPr lang="en-US" sz="1600" i="0" dirty="0">
                          <a:effectLst/>
                        </a:rPr>
                        <a:t>m=2</a:t>
                      </a:r>
                      <a:endParaRPr lang="en-ID" sz="16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1,4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2,9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075580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Moving Average </a:t>
                      </a:r>
                      <a:r>
                        <a:rPr lang="en-US" sz="1600" i="0" dirty="0">
                          <a:effectLst/>
                        </a:rPr>
                        <a:t>m=3</a:t>
                      </a:r>
                      <a:endParaRPr lang="en-ID" sz="16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1,3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2,6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10,4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609097"/>
                  </a:ext>
                </a:extLst>
              </a:tr>
              <a:tr h="332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Moving Average </a:t>
                      </a:r>
                      <a:r>
                        <a:rPr lang="en-US" sz="1600" i="0" dirty="0">
                          <a:effectLst/>
                        </a:rPr>
                        <a:t>m=4</a:t>
                      </a:r>
                      <a:endParaRPr lang="en-ID" sz="16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1,3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2,4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9,8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83805"/>
                  </a:ext>
                </a:extLst>
              </a:tr>
              <a:tr h="1179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Simple Exponential Smoothing</a:t>
                      </a:r>
                      <a:endParaRPr lang="en-ID" sz="1600" i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9,1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4994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u="none" dirty="0">
                          <a:effectLst/>
                        </a:rPr>
                        <a:t>Holt’s Model</a:t>
                      </a:r>
                      <a:endParaRPr lang="en-ID" sz="1600" i="1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1,6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4,1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12,6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257527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6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b="1" i="1" dirty="0">
                          <a:effectLst/>
                        </a:rPr>
                        <a:t>Winter’s Model</a:t>
                      </a:r>
                      <a:endParaRPr lang="en-ID" sz="1600" b="1" i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1,1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1,9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8,9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93638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0" dirty="0">
                          <a:effectLst/>
                        </a:rPr>
                        <a:t>ARIMA (1,1,0) </a:t>
                      </a:r>
                      <a:endParaRPr lang="en-ID" sz="1600" i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1,3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1,8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326260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CFFA8A97-16A3-CD2F-74B5-546AE9059311}"/>
              </a:ext>
            </a:extLst>
          </p:cNvPr>
          <p:cNvSpPr/>
          <p:nvPr/>
        </p:nvSpPr>
        <p:spPr>
          <a:xfrm>
            <a:off x="4928689" y="3551311"/>
            <a:ext cx="6665433" cy="3048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61D596E-8CA0-D814-1121-35A450B8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11347"/>
              </p:ext>
            </p:extLst>
          </p:nvPr>
        </p:nvGraphicFramePr>
        <p:xfrm>
          <a:off x="485571" y="5414408"/>
          <a:ext cx="3810666" cy="130657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45451">
                  <a:extLst>
                    <a:ext uri="{9D8B030D-6E8A-4147-A177-3AD203B41FA5}">
                      <a16:colId xmlns:a16="http://schemas.microsoft.com/office/drawing/2014/main" val="4091406039"/>
                    </a:ext>
                  </a:extLst>
                </a:gridCol>
                <a:gridCol w="1701668">
                  <a:extLst>
                    <a:ext uri="{9D8B030D-6E8A-4147-A177-3AD203B41FA5}">
                      <a16:colId xmlns:a16="http://schemas.microsoft.com/office/drawing/2014/main" val="3548022490"/>
                    </a:ext>
                  </a:extLst>
                </a:gridCol>
                <a:gridCol w="1663547">
                  <a:extLst>
                    <a:ext uri="{9D8B030D-6E8A-4147-A177-3AD203B41FA5}">
                      <a16:colId xmlns:a16="http://schemas.microsoft.com/office/drawing/2014/main" val="1564783090"/>
                    </a:ext>
                  </a:extLst>
                </a:gridCol>
              </a:tblGrid>
              <a:tr h="3187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No.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Nama </a:t>
                      </a:r>
                      <a:r>
                        <a:rPr lang="en-US" sz="1600" dirty="0" err="1">
                          <a:effectLst/>
                        </a:rPr>
                        <a:t>Bahan</a:t>
                      </a:r>
                      <a:r>
                        <a:rPr lang="en-US" sz="1600" dirty="0">
                          <a:effectLst/>
                        </a:rPr>
                        <a:t> Baku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Safety Stock </a:t>
                      </a:r>
                      <a:r>
                        <a:rPr lang="en-US" sz="1600" dirty="0">
                          <a:effectLst/>
                        </a:rPr>
                        <a:t>(kg)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0349"/>
                  </a:ext>
                </a:extLst>
              </a:tr>
              <a:tr h="3187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Clear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46321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26788"/>
                  </a:ext>
                </a:extLst>
              </a:tr>
              <a:tr h="3187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Light Blue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30419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291753"/>
                  </a:ext>
                </a:extLst>
              </a:tr>
              <a:tr h="3187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Mix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39251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984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D5D65E-477C-934C-5E81-0BC0AFFEC220}"/>
              </a:ext>
            </a:extLst>
          </p:cNvPr>
          <p:cNvSpPr txBox="1"/>
          <p:nvPr/>
        </p:nvSpPr>
        <p:spPr>
          <a:xfrm>
            <a:off x="4498825" y="5546612"/>
            <a:ext cx="7084280" cy="1077218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i="1" dirty="0"/>
              <a:t>safety stock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menjaga</a:t>
            </a:r>
            <a:r>
              <a:rPr lang="en-US" sz="1600" dirty="0"/>
              <a:t> </a:t>
            </a:r>
            <a:r>
              <a:rPr lang="en-US" sz="1600" dirty="0" err="1"/>
              <a:t>fluktuasi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berbeda</a:t>
            </a:r>
            <a:r>
              <a:rPr lang="en-US" sz="1600" dirty="0"/>
              <a:t> </a:t>
            </a:r>
            <a:r>
              <a:rPr lang="en-US" sz="1600" dirty="0" err="1"/>
              <a:t>dimana</a:t>
            </a:r>
            <a:r>
              <a:rPr lang="en-US" sz="1600" dirty="0"/>
              <a:t> </a:t>
            </a:r>
            <a:r>
              <a:rPr lang="en-US" sz="1600" dirty="0" err="1"/>
              <a:t>terbanyak</a:t>
            </a:r>
            <a:r>
              <a:rPr lang="en-US" sz="1600" dirty="0"/>
              <a:t> pada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1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variabilitas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paling </a:t>
            </a:r>
            <a:r>
              <a:rPr lang="en-US" sz="1600" dirty="0" err="1"/>
              <a:t>tinggi</a:t>
            </a:r>
            <a:r>
              <a:rPr lang="en-US" sz="1600" dirty="0"/>
              <a:t> </a:t>
            </a:r>
            <a:r>
              <a:rPr lang="en-US" sz="1600" dirty="0" err="1"/>
              <a:t>sedangkan</a:t>
            </a:r>
            <a:r>
              <a:rPr lang="en-US" sz="1600" dirty="0"/>
              <a:t> </a:t>
            </a:r>
            <a:r>
              <a:rPr lang="en-US" sz="1600" dirty="0" err="1"/>
              <a:t>terendah</a:t>
            </a:r>
            <a:r>
              <a:rPr lang="en-US" sz="1600" dirty="0"/>
              <a:t> pada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3 </a:t>
            </a:r>
            <a:r>
              <a:rPr lang="en-US" sz="1600" dirty="0" err="1"/>
              <a:t>dipengaruhi</a:t>
            </a:r>
            <a:r>
              <a:rPr lang="en-US" sz="1600" dirty="0"/>
              <a:t> oleh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historis</a:t>
            </a:r>
            <a:r>
              <a:rPr lang="en-US" sz="1600" dirty="0"/>
              <a:t>, </a:t>
            </a:r>
            <a:r>
              <a:rPr lang="en-US" sz="1600" i="1" dirty="0"/>
              <a:t>service level</a:t>
            </a:r>
            <a:r>
              <a:rPr lang="en-US" sz="1600" dirty="0"/>
              <a:t>, </a:t>
            </a:r>
            <a:r>
              <a:rPr lang="en-US" sz="1600" i="1" dirty="0"/>
              <a:t>safety factor</a:t>
            </a:r>
            <a:r>
              <a:rPr lang="en-US" sz="1600" dirty="0"/>
              <a:t>, dan </a:t>
            </a:r>
            <a:r>
              <a:rPr lang="en-US" sz="1600" i="1" dirty="0"/>
              <a:t>lead time</a:t>
            </a:r>
            <a:endParaRPr lang="en-US" sz="1600" i="1" dirty="0"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47F9B-A803-D322-47E8-4D49A6A2A2E6}"/>
              </a:ext>
            </a:extLst>
          </p:cNvPr>
          <p:cNvCxnSpPr>
            <a:cxnSpLocks/>
          </p:cNvCxnSpPr>
          <p:nvPr/>
        </p:nvCxnSpPr>
        <p:spPr>
          <a:xfrm>
            <a:off x="506432" y="5286818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D5A524-7E5F-DDC8-4B51-5741A57ED14F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4495BD-AF58-276B-8F9C-19A34AA7C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2" y="1224621"/>
            <a:ext cx="4244809" cy="29562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E701B1-AAD0-9A48-A2B3-97817F84110C}"/>
              </a:ext>
            </a:extLst>
          </p:cNvPr>
          <p:cNvSpPr/>
          <p:nvPr/>
        </p:nvSpPr>
        <p:spPr>
          <a:xfrm>
            <a:off x="3258903" y="1954078"/>
            <a:ext cx="567124" cy="7854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75831-3FF9-227E-D6AE-5EEF6DB95474}"/>
              </a:ext>
            </a:extLst>
          </p:cNvPr>
          <p:cNvSpPr txBox="1"/>
          <p:nvPr/>
        </p:nvSpPr>
        <p:spPr>
          <a:xfrm>
            <a:off x="3831551" y="2958762"/>
            <a:ext cx="9070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Forecasted Demand</a:t>
            </a:r>
            <a:endParaRPr lang="en-ID" sz="11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A005D5-7FF8-DCB1-40D5-F6393AB0E59D}"/>
              </a:ext>
            </a:extLst>
          </p:cNvPr>
          <p:cNvSpPr/>
          <p:nvPr/>
        </p:nvSpPr>
        <p:spPr>
          <a:xfrm>
            <a:off x="3925229" y="2980210"/>
            <a:ext cx="713678" cy="39647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BB0CC39-4E4F-F88D-3996-F85900B3DEB9}"/>
              </a:ext>
            </a:extLst>
          </p:cNvPr>
          <p:cNvCxnSpPr>
            <a:cxnSpLocks/>
            <a:stCxn id="19" idx="3"/>
            <a:endCxn id="25" idx="0"/>
          </p:cNvCxnSpPr>
          <p:nvPr/>
        </p:nvCxnSpPr>
        <p:spPr>
          <a:xfrm>
            <a:off x="3826027" y="2346826"/>
            <a:ext cx="456041" cy="6333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EB0BD54-9C15-727A-9DE3-C9BD218A0D4E}"/>
              </a:ext>
            </a:extLst>
          </p:cNvPr>
          <p:cNvCxnSpPr>
            <a:cxnSpLocks/>
            <a:stCxn id="25" idx="2"/>
            <a:endCxn id="50" idx="1"/>
          </p:cNvCxnSpPr>
          <p:nvPr/>
        </p:nvCxnSpPr>
        <p:spPr>
          <a:xfrm rot="16200000" flipH="1">
            <a:off x="4441839" y="3216910"/>
            <a:ext cx="327079" cy="6466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6903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4" grpId="0" animBg="1"/>
      <p:bldP spid="19" grpId="0" animBg="1"/>
      <p:bldP spid="23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Verifikasi model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9FF05-31F5-1AAB-84DB-B04269F8589E}"/>
              </a:ext>
            </a:extLst>
          </p:cNvPr>
          <p:cNvSpPr txBox="1"/>
          <p:nvPr/>
        </p:nvSpPr>
        <p:spPr>
          <a:xfrm>
            <a:off x="506436" y="1242988"/>
            <a:ext cx="5755941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Verifikasi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33F62-B739-C0C3-D1EA-E3A913100228}"/>
              </a:ext>
            </a:extLst>
          </p:cNvPr>
          <p:cNvSpPr txBox="1"/>
          <p:nvPr/>
        </p:nvSpPr>
        <p:spPr>
          <a:xfrm>
            <a:off x="466703" y="5895374"/>
            <a:ext cx="5762815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i="1" dirty="0"/>
              <a:t>Optimal Solution Found </a:t>
            </a:r>
            <a:r>
              <a:rPr lang="en-US" sz="1600" dirty="0"/>
              <a:t>yang </a:t>
            </a:r>
            <a:r>
              <a:rPr lang="en-US" sz="1600" dirty="0" err="1"/>
              <a:t>memiliki</a:t>
            </a:r>
            <a:r>
              <a:rPr lang="en-US" sz="1600" dirty="0"/>
              <a:t> arti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</a:t>
            </a:r>
            <a:r>
              <a:rPr lang="en-US" sz="1600" dirty="0" err="1"/>
              <a:t>tujuan</a:t>
            </a:r>
            <a:r>
              <a:rPr lang="en-US" sz="1600" dirty="0"/>
              <a:t> yang </a:t>
            </a:r>
            <a:r>
              <a:rPr lang="en-US" sz="1600" dirty="0" err="1"/>
              <a:t>didapatkan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solusi</a:t>
            </a:r>
            <a:r>
              <a:rPr lang="en-US" sz="1600" dirty="0"/>
              <a:t> yang optimal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gap</a:t>
            </a:r>
            <a:r>
              <a:rPr lang="en-US" sz="1600" dirty="0">
                <a:cs typeface="Arial" panose="020B0604020202020204" pitchFamily="34" charset="0"/>
              </a:rPr>
              <a:t> &lt; 0.1% </a:t>
            </a:r>
            <a:r>
              <a:rPr lang="en-US" sz="1600" dirty="0"/>
              <a:t>dan </a:t>
            </a:r>
            <a:r>
              <a:rPr lang="en-US" sz="1600" b="1" dirty="0" err="1">
                <a:cs typeface="Arial" panose="020B0604020202020204" pitchFamily="34" charset="0"/>
              </a:rPr>
              <a:t>tidak</a:t>
            </a:r>
            <a:r>
              <a:rPr lang="en-US" sz="1600" b="1" dirty="0">
                <a:cs typeface="Arial" panose="020B0604020202020204" pitchFamily="34" charset="0"/>
              </a:rPr>
              <a:t> </a:t>
            </a:r>
            <a:r>
              <a:rPr lang="en-US" sz="1600" b="1" dirty="0" err="1">
                <a:cs typeface="Arial" panose="020B0604020202020204" pitchFamily="34" charset="0"/>
              </a:rPr>
              <a:t>ada</a:t>
            </a:r>
            <a:r>
              <a:rPr lang="en-US" sz="1600" b="1" dirty="0">
                <a:cs typeface="Arial" panose="020B0604020202020204" pitchFamily="34" charset="0"/>
              </a:rPr>
              <a:t> </a:t>
            </a:r>
            <a:r>
              <a:rPr lang="en-US" sz="1600" b="1" i="1" dirty="0">
                <a:cs typeface="Arial" panose="020B0604020202020204" pitchFamily="34" charset="0"/>
              </a:rPr>
              <a:t>error / debugging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073498-A327-7788-2EF4-EC88F7B2BF20}"/>
              </a:ext>
            </a:extLst>
          </p:cNvPr>
          <p:cNvSpPr txBox="1"/>
          <p:nvPr/>
        </p:nvSpPr>
        <p:spPr>
          <a:xfrm>
            <a:off x="422026" y="1685359"/>
            <a:ext cx="58943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err="1">
                <a:cs typeface="Arial" panose="020B0604020202020204" pitchFamily="34" charset="0"/>
              </a:rPr>
              <a:t>Pengujian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menjalankan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optimasi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menggunakan</a:t>
            </a:r>
            <a:r>
              <a:rPr lang="en-US" sz="1600" dirty="0">
                <a:cs typeface="Arial" panose="020B0604020202020204" pitchFamily="34" charset="0"/>
              </a:rPr>
              <a:t> data </a:t>
            </a:r>
            <a:r>
              <a:rPr lang="en-US" sz="1600" dirty="0" err="1">
                <a:cs typeface="Arial" panose="020B0604020202020204" pitchFamily="34" charset="0"/>
              </a:rPr>
              <a:t>historis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F51EA5-FA56-C6F0-71C5-967784AF35A0}"/>
              </a:ext>
            </a:extLst>
          </p:cNvPr>
          <p:cNvSpPr txBox="1"/>
          <p:nvPr/>
        </p:nvSpPr>
        <p:spPr>
          <a:xfrm>
            <a:off x="503164" y="2406919"/>
            <a:ext cx="573411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cs typeface="Arial" panose="020B0604020202020204" pitchFamily="34" charset="0"/>
              </a:rPr>
              <a:t>Model </a:t>
            </a:r>
            <a:r>
              <a:rPr lang="en-US" sz="1600" dirty="0" err="1">
                <a:cs typeface="Arial" panose="020B0604020202020204" pitchFamily="34" charset="0"/>
              </a:rPr>
              <a:t>dijalankan</a:t>
            </a:r>
            <a:r>
              <a:rPr lang="en-US" sz="1600" dirty="0">
                <a:cs typeface="Arial" panose="020B0604020202020204" pitchFamily="34" charset="0"/>
              </a:rPr>
              <a:t> pada </a:t>
            </a:r>
            <a:r>
              <a:rPr lang="en-US" sz="1600" i="1" dirty="0">
                <a:cs typeface="Arial" panose="020B0604020202020204" pitchFamily="34" charset="0"/>
              </a:rPr>
              <a:t>Python</a:t>
            </a:r>
            <a:r>
              <a:rPr lang="en-US" sz="1600" dirty="0">
                <a:cs typeface="Arial" panose="020B0604020202020204" pitchFamily="34" charset="0"/>
              </a:rPr>
              <a:t> 3.9.7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bantuan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solver</a:t>
            </a:r>
            <a:r>
              <a:rPr lang="en-US" sz="1600" dirty="0"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1600" i="1" dirty="0" err="1">
                <a:cs typeface="Arial" panose="020B0604020202020204" pitchFamily="34" charset="0"/>
              </a:rPr>
              <a:t>Gurobi</a:t>
            </a:r>
            <a:r>
              <a:rPr lang="en-US" sz="1600" i="1" dirty="0">
                <a:cs typeface="Arial" panose="020B0604020202020204" pitchFamily="34" charset="0"/>
              </a:rPr>
              <a:t> Optimizer </a:t>
            </a:r>
            <a:r>
              <a:rPr lang="en-US" sz="1600" dirty="0">
                <a:cs typeface="Arial" panose="020B0604020202020204" pitchFamily="34" charset="0"/>
              </a:rPr>
              <a:t>v10.0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spesifikasi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perangkat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berikut</a:t>
            </a:r>
            <a:r>
              <a:rPr lang="en-US" sz="1600" dirty="0"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i="1" dirty="0">
                <a:cs typeface="Arial" panose="020B0604020202020204" pitchFamily="34" charset="0"/>
              </a:rPr>
              <a:t>Intel (R) Core</a:t>
            </a:r>
            <a:r>
              <a:rPr lang="en-US" sz="1600" dirty="0">
                <a:cs typeface="Arial" panose="020B0604020202020204" pitchFamily="34" charset="0"/>
              </a:rPr>
              <a:t> i5-10300H CPU @2.50 </a:t>
            </a:r>
            <a:r>
              <a:rPr lang="en-US" sz="1600" dirty="0" err="1">
                <a:cs typeface="Arial" panose="020B0604020202020204" pitchFamily="34" charset="0"/>
              </a:rPr>
              <a:t>Ghz</a:t>
            </a:r>
            <a:r>
              <a:rPr lang="en-US" sz="1600" dirty="0">
                <a:cs typeface="Arial" panose="020B0604020202020204" pitchFamily="34" charset="0"/>
              </a:rPr>
              <a:t> RAM 16 GB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i="1" dirty="0">
                <a:cs typeface="Arial" panose="020B0604020202020204" pitchFamily="34" charset="0"/>
              </a:rPr>
              <a:t>Windows</a:t>
            </a:r>
            <a:r>
              <a:rPr lang="en-ID" sz="1600" dirty="0">
                <a:cs typeface="Arial" panose="020B0604020202020204" pitchFamily="34" charset="0"/>
              </a:rPr>
              <a:t> 10, </a:t>
            </a:r>
            <a:r>
              <a:rPr lang="en-ID" sz="1600" dirty="0" err="1">
                <a:cs typeface="Arial" panose="020B0604020202020204" pitchFamily="34" charset="0"/>
              </a:rPr>
              <a:t>sistem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operasi</a:t>
            </a:r>
            <a:r>
              <a:rPr lang="en-ID" sz="1600" dirty="0">
                <a:cs typeface="Arial" panose="020B0604020202020204" pitchFamily="34" charset="0"/>
              </a:rPr>
              <a:t> 64-bit</a:t>
            </a:r>
            <a:endParaRPr lang="en-ID" sz="1600" i="1" dirty="0"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C1C7F5-7407-D79E-49E0-538F1E9D8F7E}"/>
              </a:ext>
            </a:extLst>
          </p:cNvPr>
          <p:cNvSpPr txBox="1"/>
          <p:nvPr/>
        </p:nvSpPr>
        <p:spPr>
          <a:xfrm>
            <a:off x="474448" y="3805223"/>
            <a:ext cx="5762825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i="1" u="sng" dirty="0">
                <a:cs typeface="Arial" panose="020B0604020202020204" pitchFamily="34" charset="0"/>
              </a:rPr>
              <a:t>Branch-and-Bound</a:t>
            </a:r>
          </a:p>
          <a:p>
            <a:pPr algn="just"/>
            <a:r>
              <a:rPr lang="en-US" sz="1600" dirty="0" err="1">
                <a:cs typeface="Arial" panose="020B0604020202020204" pitchFamily="34" charset="0"/>
              </a:rPr>
              <a:t>Metode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untuk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memecahkan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masalah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optimasi</a:t>
            </a:r>
            <a:r>
              <a:rPr lang="en-US" sz="1600" dirty="0">
                <a:cs typeface="Arial" panose="020B0604020202020204" pitchFamily="34" charset="0"/>
              </a:rPr>
              <a:t> MILP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memecah</a:t>
            </a:r>
            <a:r>
              <a:rPr lang="en-US" sz="1600" dirty="0">
                <a:cs typeface="Arial" panose="020B0604020202020204" pitchFamily="34" charset="0"/>
              </a:rPr>
              <a:t> sub-</a:t>
            </a:r>
            <a:r>
              <a:rPr lang="en-US" sz="1600" dirty="0" err="1">
                <a:cs typeface="Arial" panose="020B0604020202020204" pitchFamily="34" charset="0"/>
              </a:rPr>
              <a:t>masalah</a:t>
            </a:r>
            <a:r>
              <a:rPr lang="en-US" sz="1600" dirty="0">
                <a:cs typeface="Arial" panose="020B0604020202020204" pitchFamily="34" charset="0"/>
              </a:rPr>
              <a:t> yang </a:t>
            </a:r>
            <a:r>
              <a:rPr lang="en-US" sz="1600" dirty="0" err="1">
                <a:cs typeface="Arial" panose="020B0604020202020204" pitchFamily="34" charset="0"/>
              </a:rPr>
              <a:t>lebih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kecil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menggunakan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fungsi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pembatas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untuk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mengeliminasi</a:t>
            </a:r>
            <a:r>
              <a:rPr lang="en-US" sz="1600" dirty="0">
                <a:cs typeface="Arial" panose="020B0604020202020204" pitchFamily="34" charset="0"/>
              </a:rPr>
              <a:t> sub-</a:t>
            </a:r>
            <a:r>
              <a:rPr lang="en-US" sz="1600" dirty="0" err="1">
                <a:cs typeface="Arial" panose="020B0604020202020204" pitchFamily="34" charset="0"/>
              </a:rPr>
              <a:t>masalah</a:t>
            </a:r>
            <a:r>
              <a:rPr lang="en-US" sz="1600" dirty="0">
                <a:cs typeface="Arial" panose="020B0604020202020204" pitchFamily="34" charset="0"/>
              </a:rPr>
              <a:t> yang </a:t>
            </a:r>
            <a:r>
              <a:rPr lang="en-US" sz="1600" dirty="0" err="1">
                <a:cs typeface="Arial" panose="020B0604020202020204" pitchFamily="34" charset="0"/>
              </a:rPr>
              <a:t>tidak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dapat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memuat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solusi</a:t>
            </a:r>
            <a:r>
              <a:rPr lang="en-US" sz="1600" dirty="0">
                <a:cs typeface="Arial" panose="020B0604020202020204" pitchFamily="34" charset="0"/>
              </a:rPr>
              <a:t> optimal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algoritma</a:t>
            </a:r>
            <a:r>
              <a:rPr lang="en-US" sz="1600" dirty="0">
                <a:cs typeface="Arial" panose="020B0604020202020204" pitchFamily="34" charset="0"/>
              </a:rPr>
              <a:t> yang </a:t>
            </a:r>
            <a:r>
              <a:rPr lang="en-US" sz="1600" dirty="0" err="1">
                <a:cs typeface="Arial" panose="020B0604020202020204" pitchFamily="34" charset="0"/>
              </a:rPr>
              <a:t>meliputi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preprocessing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i="1" dirty="0">
                <a:cs typeface="Arial" panose="020B0604020202020204" pitchFamily="34" charset="0"/>
              </a:rPr>
              <a:t>relaxation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i="1" dirty="0">
                <a:cs typeface="Arial" panose="020B0604020202020204" pitchFamily="34" charset="0"/>
              </a:rPr>
              <a:t>branching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variable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i="1" dirty="0">
                <a:cs typeface="Arial" panose="020B0604020202020204" pitchFamily="34" charset="0"/>
              </a:rPr>
              <a:t>search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i="1" dirty="0">
                <a:cs typeface="Arial" panose="020B0604020202020204" pitchFamily="34" charset="0"/>
              </a:rPr>
              <a:t>tree</a:t>
            </a:r>
            <a:r>
              <a:rPr lang="en-US" sz="1600" dirty="0">
                <a:cs typeface="Arial" panose="020B0604020202020204" pitchFamily="34" charset="0"/>
              </a:rPr>
              <a:t>, dan </a:t>
            </a:r>
            <a:r>
              <a:rPr lang="en-US" sz="1600" i="1" dirty="0">
                <a:cs typeface="Arial" panose="020B0604020202020204" pitchFamily="34" charset="0"/>
              </a:rPr>
              <a:t>nodes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74AC23-5264-7C43-CBC5-7B83021517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>
          <a:xfrm>
            <a:off x="6866656" y="1223847"/>
            <a:ext cx="4727466" cy="2581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FD9D91-9E09-F8EF-C98E-A416C9059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80"/>
          <a:stretch/>
        </p:blipFill>
        <p:spPr>
          <a:xfrm>
            <a:off x="6866656" y="5928227"/>
            <a:ext cx="4727466" cy="8372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393E9D-477D-CF27-9ED9-839C92E49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67" b="47801"/>
          <a:stretch/>
        </p:blipFill>
        <p:spPr>
          <a:xfrm>
            <a:off x="6866656" y="3805490"/>
            <a:ext cx="4727466" cy="3904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F46D22-0296-4044-4006-32FD6439E2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5" b="22391"/>
          <a:stretch/>
        </p:blipFill>
        <p:spPr>
          <a:xfrm>
            <a:off x="6866656" y="4195930"/>
            <a:ext cx="4727466" cy="1158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3B2871-DBBF-6199-074F-5BA2C9164C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83" b="12637"/>
          <a:stretch/>
        </p:blipFill>
        <p:spPr>
          <a:xfrm>
            <a:off x="6867406" y="5268159"/>
            <a:ext cx="4727466" cy="673008"/>
          </a:xfrm>
          <a:prstGeom prst="rect">
            <a:avLst/>
          </a:prstGeom>
        </p:spPr>
      </p:pic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537B9CE6-D453-7D15-25A9-FB5A3FB60828}"/>
              </a:ext>
            </a:extLst>
          </p:cNvPr>
          <p:cNvSpPr/>
          <p:nvPr/>
        </p:nvSpPr>
        <p:spPr>
          <a:xfrm flipH="1">
            <a:off x="6341000" y="6037441"/>
            <a:ext cx="449655" cy="686073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E7C5BA64-D939-3105-DB92-BC432B4CF779}"/>
              </a:ext>
            </a:extLst>
          </p:cNvPr>
          <p:cNvSpPr/>
          <p:nvPr/>
        </p:nvSpPr>
        <p:spPr>
          <a:xfrm flipH="1">
            <a:off x="6345201" y="4472562"/>
            <a:ext cx="449655" cy="686073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4D417121-F63F-958F-09D6-BE763830ADA2}"/>
              </a:ext>
            </a:extLst>
          </p:cNvPr>
          <p:cNvSpPr/>
          <p:nvPr/>
        </p:nvSpPr>
        <p:spPr>
          <a:xfrm flipH="1">
            <a:off x="6327137" y="2618827"/>
            <a:ext cx="449655" cy="686073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DA6260-6690-A18C-9E07-43CBE2DF6934}"/>
              </a:ext>
            </a:extLst>
          </p:cNvPr>
          <p:cNvSpPr/>
          <p:nvPr/>
        </p:nvSpPr>
        <p:spPr>
          <a:xfrm>
            <a:off x="6866655" y="5941167"/>
            <a:ext cx="4727465" cy="83640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C762A37-18CA-9E81-BB5C-E83729259F76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0886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9" grpId="0"/>
      <p:bldP spid="20" grpId="0" animBg="1"/>
      <p:bldP spid="34" grpId="0" animBg="1"/>
      <p:bldP spid="33" grpId="0" animBg="1"/>
      <p:bldP spid="35" grpId="0" animBg="1"/>
      <p:bldP spid="36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D3F8096-B2AE-BBD1-3616-C32293C9F90C}"/>
              </a:ext>
            </a:extLst>
          </p:cNvPr>
          <p:cNvGrpSpPr/>
          <p:nvPr/>
        </p:nvGrpSpPr>
        <p:grpSpPr>
          <a:xfrm>
            <a:off x="6829134" y="5053396"/>
            <a:ext cx="4688840" cy="1386784"/>
            <a:chOff x="6752907" y="4960078"/>
            <a:chExt cx="4688840" cy="13867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AC25A05-2951-C222-D2A8-7B9E5A805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695"/>
            <a:stretch/>
          </p:blipFill>
          <p:spPr>
            <a:xfrm>
              <a:off x="6752907" y="5449389"/>
              <a:ext cx="4688840" cy="89747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8F6B01-12E3-9EF1-931E-06ECF8CC0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0196"/>
            <a:stretch/>
          </p:blipFill>
          <p:spPr>
            <a:xfrm>
              <a:off x="6752907" y="4960078"/>
              <a:ext cx="4688840" cy="489569"/>
            </a:xfrm>
            <a:prstGeom prst="rect">
              <a:avLst/>
            </a:prstGeom>
          </p:spPr>
        </p:pic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BC4D7B-D860-A0BA-8828-1FE38DA39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332869"/>
              </p:ext>
            </p:extLst>
          </p:nvPr>
        </p:nvGraphicFramePr>
        <p:xfrm>
          <a:off x="550499" y="5089926"/>
          <a:ext cx="5400675" cy="130657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16157">
                  <a:extLst>
                    <a:ext uri="{9D8B030D-6E8A-4147-A177-3AD203B41FA5}">
                      <a16:colId xmlns:a16="http://schemas.microsoft.com/office/drawing/2014/main" val="3049361797"/>
                    </a:ext>
                  </a:extLst>
                </a:gridCol>
                <a:gridCol w="3107788">
                  <a:extLst>
                    <a:ext uri="{9D8B030D-6E8A-4147-A177-3AD203B41FA5}">
                      <a16:colId xmlns:a16="http://schemas.microsoft.com/office/drawing/2014/main" val="2358719964"/>
                    </a:ext>
                  </a:extLst>
                </a:gridCol>
                <a:gridCol w="1776730">
                  <a:extLst>
                    <a:ext uri="{9D8B030D-6E8A-4147-A177-3AD203B41FA5}">
                      <a16:colId xmlns:a16="http://schemas.microsoft.com/office/drawing/2014/main" val="1002215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No.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Komponen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Biaya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Biaya</a:t>
                      </a:r>
                      <a:r>
                        <a:rPr lang="en-US" sz="1600" b="1" dirty="0">
                          <a:effectLst/>
                        </a:rPr>
                        <a:t> (Rp)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303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Holding Cost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469.486.899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390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Ordering Cost </a:t>
                      </a:r>
                      <a:r>
                        <a:rPr lang="en-US" sz="1600" dirty="0">
                          <a:effectLst/>
                        </a:rPr>
                        <a:t>(138 kali </a:t>
                      </a:r>
                      <a:r>
                        <a:rPr lang="en-US" sz="1600" dirty="0" err="1">
                          <a:effectLst/>
                        </a:rPr>
                        <a:t>pesan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17.112.000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80495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Total </a:t>
                      </a:r>
                      <a:r>
                        <a:rPr lang="en-US" sz="1600" dirty="0" err="1">
                          <a:effectLst/>
                        </a:rPr>
                        <a:t>Biaya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Persediaan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Total </a:t>
                      </a:r>
                      <a:r>
                        <a:rPr lang="en-US" sz="1600" dirty="0" err="1">
                          <a:effectLst/>
                        </a:rPr>
                        <a:t>biaya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persediaan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486.598.899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757264"/>
                  </a:ext>
                </a:extLst>
              </a:tr>
            </a:tbl>
          </a:graphicData>
        </a:graphic>
      </p:graphicFrame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Validasi model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4C7BC8-0B7F-327F-6BE6-1C8BB70C5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86036"/>
              </p:ext>
            </p:extLst>
          </p:nvPr>
        </p:nvGraphicFramePr>
        <p:xfrm>
          <a:off x="516119" y="1435858"/>
          <a:ext cx="11001855" cy="3003193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73659">
                  <a:extLst>
                    <a:ext uri="{9D8B030D-6E8A-4147-A177-3AD203B41FA5}">
                      <a16:colId xmlns:a16="http://schemas.microsoft.com/office/drawing/2014/main" val="1291313561"/>
                    </a:ext>
                  </a:extLst>
                </a:gridCol>
                <a:gridCol w="5881511">
                  <a:extLst>
                    <a:ext uri="{9D8B030D-6E8A-4147-A177-3AD203B41FA5}">
                      <a16:colId xmlns:a16="http://schemas.microsoft.com/office/drawing/2014/main" val="2381101557"/>
                    </a:ext>
                  </a:extLst>
                </a:gridCol>
                <a:gridCol w="1346685">
                  <a:extLst>
                    <a:ext uri="{9D8B030D-6E8A-4147-A177-3AD203B41FA5}">
                      <a16:colId xmlns:a16="http://schemas.microsoft.com/office/drawing/2014/main" val="3785363800"/>
                    </a:ext>
                  </a:extLst>
                </a:gridCol>
              </a:tblGrid>
              <a:tr h="345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Fungsi Kendala</a:t>
                      </a:r>
                      <a:endParaRPr sz="1600" b="1" dirty="0">
                        <a:solidFill>
                          <a:schemeClr val="tx1"/>
                        </a:solidFill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Hasil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Tinjauan</a:t>
                      </a:r>
                      <a:endParaRPr sz="1600" b="1" dirty="0">
                        <a:solidFill>
                          <a:schemeClr val="tx1"/>
                        </a:solidFill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Keterangan</a:t>
                      </a:r>
                      <a:endParaRPr sz="1600" b="1" dirty="0">
                        <a:solidFill>
                          <a:schemeClr val="tx1"/>
                        </a:solidFill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195229"/>
                  </a:ext>
                </a:extLst>
              </a:tr>
              <a:tr h="34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(1)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Demand &amp; Inventory Level Constraint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Jumlah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material yang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dipesan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memenuhi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semua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demand</a:t>
                      </a:r>
                      <a:endParaRPr sz="1600" i="1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38193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(</a:t>
                      </a:r>
                      <a:r>
                        <a:rPr lang="en-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2) </a:t>
                      </a:r>
                      <a:r>
                        <a:rPr lang="nn-NO" sz="1600" i="1" dirty="0">
                          <a:latin typeface="+mn-lt"/>
                          <a:cs typeface="Arial" panose="020B0604020202020204" pitchFamily="34" charset="0"/>
                        </a:rPr>
                        <a:t>Safety Stock Constraint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Nilai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awal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tiap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periode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selalu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lebih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besar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atau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sama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dengan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jumlah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safety stock</a:t>
                      </a:r>
                      <a:endParaRPr lang="fi-FI" sz="1600" i="1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55581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(3)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Big-M Value Constraint 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Terdapat sejumlah pemesanan yang totalnya sesuai dengan jumlah </a:t>
                      </a:r>
                      <a:r>
                        <a:rPr lang="fi-FI" sz="1600" i="1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demand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223089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(</a:t>
                      </a:r>
                      <a:r>
                        <a:rPr lang="en-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4) </a:t>
                      </a:r>
                      <a:r>
                        <a:rPr lang="en-ID" sz="1600" i="1" dirty="0">
                          <a:latin typeface="+mn-lt"/>
                          <a:cs typeface="Arial" panose="020B0604020202020204" pitchFamily="34" charset="0"/>
                        </a:rPr>
                        <a:t>Capacity Constraint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tiap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periode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selalu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lebih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kecil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atau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sama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dengan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kapasitas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gudang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bahan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baku</a:t>
                      </a:r>
                      <a:endParaRPr sz="1600" i="1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58521"/>
                  </a:ext>
                </a:extLst>
              </a:tr>
              <a:tr h="317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(5) </a:t>
                      </a:r>
                      <a:r>
                        <a:rPr lang="en-ID" sz="1600" i="1" dirty="0">
                          <a:latin typeface="+mn-lt"/>
                          <a:cs typeface="Arial" panose="020B0604020202020204" pitchFamily="34" charset="0"/>
                        </a:rPr>
                        <a:t>Binary Constraint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Keputusan 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pesan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selalu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bernilai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1 (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pesan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) 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atau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0 (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tidak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pesan</a:t>
                      </a:r>
                      <a:r>
                        <a:rPr lang="en-US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)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923159"/>
                  </a:ext>
                </a:extLst>
              </a:tr>
              <a:tr h="271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(6) </a:t>
                      </a:r>
                      <a:r>
                        <a:rPr lang="en-ID" sz="1600" i="1" dirty="0">
                          <a:latin typeface="+mn-lt"/>
                          <a:cs typeface="Arial" panose="020B0604020202020204" pitchFamily="34" charset="0"/>
                        </a:rPr>
                        <a:t>Non-negativity Constraint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n-NO" sz="1600" dirty="0">
                          <a:latin typeface="+mn-lt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Tidak ditemukan variabel keputusan yang lebih kecil dari nol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Terpenuh</a:t>
                      </a: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  <a:sym typeface="Google Sans"/>
                        </a:rPr>
                        <a:t>i</a:t>
                      </a:r>
                      <a:endParaRPr sz="1600" dirty="0">
                        <a:latin typeface="+mn-lt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57697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57DF64B-1FF6-082F-6990-70C7A66B4A86}"/>
              </a:ext>
            </a:extLst>
          </p:cNvPr>
          <p:cNvSpPr txBox="1"/>
          <p:nvPr/>
        </p:nvSpPr>
        <p:spPr>
          <a:xfrm>
            <a:off x="432021" y="1070017"/>
            <a:ext cx="47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cs typeface="Arial" panose="020B0604020202020204" pitchFamily="34" charset="0"/>
              </a:rPr>
              <a:t>Peninjauan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hasil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terhadap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fungsi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kendala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AB1595-5903-C370-A10C-AF45761A48D1}"/>
              </a:ext>
            </a:extLst>
          </p:cNvPr>
          <p:cNvSpPr txBox="1"/>
          <p:nvPr/>
        </p:nvSpPr>
        <p:spPr>
          <a:xfrm>
            <a:off x="432022" y="4452005"/>
            <a:ext cx="11096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cs typeface="Arial" panose="020B0604020202020204" pitchFamily="34" charset="0"/>
              </a:rPr>
              <a:t>Perbandingan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hasil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perhitungan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hasil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memastikan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mampu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merepresentasikan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kondisi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aktual</a:t>
            </a:r>
            <a:endParaRPr lang="en-US" sz="1600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cs typeface="Arial" panose="020B0604020202020204" pitchFamily="34" charset="0"/>
              </a:rPr>
              <a:t>Pengujian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data </a:t>
            </a:r>
            <a:r>
              <a:rPr lang="en-US" sz="1600" i="1" dirty="0">
                <a:cs typeface="Arial" panose="020B0604020202020204" pitchFamily="34" charset="0"/>
              </a:rPr>
              <a:t>dummy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atau</a:t>
            </a:r>
            <a:r>
              <a:rPr lang="en-US" sz="1600" dirty="0">
                <a:cs typeface="Arial" panose="020B0604020202020204" pitchFamily="34" charset="0"/>
              </a:rPr>
              <a:t> data lain </a:t>
            </a:r>
            <a:r>
              <a:rPr lang="en-US" sz="1600" dirty="0" err="1">
                <a:cs typeface="Arial" panose="020B0604020202020204" pitchFamily="34" charset="0"/>
              </a:rPr>
              <a:t>dapat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menghasilkan</a:t>
            </a:r>
            <a:r>
              <a:rPr lang="en-US" sz="1600" dirty="0">
                <a:cs typeface="Arial" panose="020B0604020202020204" pitchFamily="34" charset="0"/>
              </a:rPr>
              <a:t> output yang </a:t>
            </a:r>
            <a:r>
              <a:rPr lang="en-US" sz="1600" dirty="0" err="1">
                <a:cs typeface="Arial" panose="020B0604020202020204" pitchFamily="34" charset="0"/>
              </a:rPr>
              <a:t>sesuai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tujuan</a:t>
            </a:r>
            <a:r>
              <a:rPr lang="en-US" sz="1600" dirty="0">
                <a:cs typeface="Arial" panose="020B0604020202020204" pitchFamily="34" charset="0"/>
              </a:rPr>
              <a:t> model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437C7CB-7FBA-B6B2-17F1-72C62EA77876}"/>
              </a:ext>
            </a:extLst>
          </p:cNvPr>
          <p:cNvSpPr/>
          <p:nvPr/>
        </p:nvSpPr>
        <p:spPr>
          <a:xfrm>
            <a:off x="4276045" y="6115388"/>
            <a:ext cx="1564063" cy="25857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901B0-402A-9341-2451-F3ECD65FC74A}"/>
              </a:ext>
            </a:extLst>
          </p:cNvPr>
          <p:cNvSpPr txBox="1"/>
          <p:nvPr/>
        </p:nvSpPr>
        <p:spPr>
          <a:xfrm>
            <a:off x="489428" y="6466941"/>
            <a:ext cx="88737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cs typeface="Arial" panose="020B0604020202020204" pitchFamily="34" charset="0"/>
              </a:rPr>
              <a:t>Berdasarkan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hasil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pengujian</a:t>
            </a:r>
            <a:r>
              <a:rPr lang="en-US" sz="1600" dirty="0">
                <a:cs typeface="Arial" panose="020B0604020202020204" pitchFamily="34" charset="0"/>
              </a:rPr>
              <a:t>, </a:t>
            </a:r>
            <a:r>
              <a:rPr lang="en-US" sz="1600" dirty="0" err="1">
                <a:cs typeface="Arial" panose="020B0604020202020204" pitchFamily="34" charset="0"/>
              </a:rPr>
              <a:t>disimpulkan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bahwa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b="1" dirty="0">
                <a:cs typeface="Arial" panose="020B0604020202020204" pitchFamily="34" charset="0"/>
              </a:rPr>
              <a:t>model </a:t>
            </a:r>
            <a:r>
              <a:rPr lang="en-US" sz="1600" b="1" dirty="0" err="1">
                <a:cs typeface="Arial" panose="020B0604020202020204" pitchFamily="34" charset="0"/>
              </a:rPr>
              <a:t>terverifikasi</a:t>
            </a:r>
            <a:r>
              <a:rPr lang="en-US" sz="1600" b="1" dirty="0"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cs typeface="Arial" panose="020B0604020202020204" pitchFamily="34" charset="0"/>
              </a:rPr>
              <a:t>tervalidasi</a:t>
            </a:r>
            <a:endParaRPr lang="en-ID" sz="1600" b="1" dirty="0"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8D79516-77C8-967D-3A18-2FAFA2E88C9E}"/>
              </a:ext>
            </a:extLst>
          </p:cNvPr>
          <p:cNvSpPr/>
          <p:nvPr/>
        </p:nvSpPr>
        <p:spPr>
          <a:xfrm>
            <a:off x="9463724" y="6217185"/>
            <a:ext cx="926335" cy="17931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EE1230B9-F378-1B67-927B-1678BE36E9F9}"/>
              </a:ext>
            </a:extLst>
          </p:cNvPr>
          <p:cNvSpPr/>
          <p:nvPr/>
        </p:nvSpPr>
        <p:spPr>
          <a:xfrm flipH="1">
            <a:off x="5978633" y="5454815"/>
            <a:ext cx="794096" cy="686073"/>
          </a:xfrm>
          <a:prstGeom prst="mathEqual">
            <a:avLst/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DA4F44-2AB1-A81E-30EB-6B958D3E0235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6728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9" grpId="0" animBg="1"/>
      <p:bldP spid="23" grpId="0"/>
      <p:bldP spid="33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Hasil pengolahan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33311D-D065-F959-1757-CDE2BBFE5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686995"/>
              </p:ext>
            </p:extLst>
          </p:nvPr>
        </p:nvGraphicFramePr>
        <p:xfrm>
          <a:off x="506435" y="1604388"/>
          <a:ext cx="11046228" cy="16395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84822">
                  <a:extLst>
                    <a:ext uri="{9D8B030D-6E8A-4147-A177-3AD203B41FA5}">
                      <a16:colId xmlns:a16="http://schemas.microsoft.com/office/drawing/2014/main" val="423380438"/>
                    </a:ext>
                  </a:extLst>
                </a:gridCol>
                <a:gridCol w="1807265">
                  <a:extLst>
                    <a:ext uri="{9D8B030D-6E8A-4147-A177-3AD203B41FA5}">
                      <a16:colId xmlns:a16="http://schemas.microsoft.com/office/drawing/2014/main" val="3428125188"/>
                    </a:ext>
                  </a:extLst>
                </a:gridCol>
                <a:gridCol w="1515770">
                  <a:extLst>
                    <a:ext uri="{9D8B030D-6E8A-4147-A177-3AD203B41FA5}">
                      <a16:colId xmlns:a16="http://schemas.microsoft.com/office/drawing/2014/main" val="3144055711"/>
                    </a:ext>
                  </a:extLst>
                </a:gridCol>
                <a:gridCol w="2375210">
                  <a:extLst>
                    <a:ext uri="{9D8B030D-6E8A-4147-A177-3AD203B41FA5}">
                      <a16:colId xmlns:a16="http://schemas.microsoft.com/office/drawing/2014/main" val="1008491266"/>
                    </a:ext>
                  </a:extLst>
                </a:gridCol>
                <a:gridCol w="1962615">
                  <a:extLst>
                    <a:ext uri="{9D8B030D-6E8A-4147-A177-3AD203B41FA5}">
                      <a16:colId xmlns:a16="http://schemas.microsoft.com/office/drawing/2014/main" val="4288311138"/>
                    </a:ext>
                  </a:extLst>
                </a:gridCol>
                <a:gridCol w="2900546">
                  <a:extLst>
                    <a:ext uri="{9D8B030D-6E8A-4147-A177-3AD203B41FA5}">
                      <a16:colId xmlns:a16="http://schemas.microsoft.com/office/drawing/2014/main" val="1534220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No.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Nama </a:t>
                      </a:r>
                      <a:r>
                        <a:rPr lang="en-US" sz="1600" b="1" dirty="0" err="1">
                          <a:effectLst/>
                        </a:rPr>
                        <a:t>Bahan</a:t>
                      </a:r>
                      <a:r>
                        <a:rPr lang="en-US" sz="1600" b="1" dirty="0">
                          <a:effectLst/>
                        </a:rPr>
                        <a:t> Baku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Permintaan</a:t>
                      </a:r>
                      <a:r>
                        <a:rPr lang="en-US" sz="1600" b="1" dirty="0">
                          <a:effectLst/>
                        </a:rPr>
                        <a:t> (kg)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Kuantitas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Pemesanan</a:t>
                      </a:r>
                      <a:r>
                        <a:rPr lang="en-US" sz="1600" b="1" dirty="0">
                          <a:effectLst/>
                        </a:rPr>
                        <a:t> (kg) 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Safety Stock </a:t>
                      </a:r>
                      <a:r>
                        <a:rPr lang="en-US" sz="16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(kg)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Total </a:t>
                      </a:r>
                      <a:r>
                        <a:rPr lang="en-US" sz="1600" b="1" dirty="0" err="1">
                          <a:effectLst/>
                        </a:rPr>
                        <a:t>Biaya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Persediaan</a:t>
                      </a:r>
                      <a:r>
                        <a:rPr lang="en-US" sz="1600" b="1" dirty="0">
                          <a:effectLst/>
                        </a:rPr>
                        <a:t> (Rp)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815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Clear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2.999.572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2.999.572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46.321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205.448.440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Light Blue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1.953.108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1.953.108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30.419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117.718.350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379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Mix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2.542.053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2.542.053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39.251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163.432.109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39812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Total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7.494.733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7.494.733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115.991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486.598.899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8972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3AB825-111A-323C-0E8D-182E24A38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88584"/>
              </p:ext>
            </p:extLst>
          </p:nvPr>
        </p:nvGraphicFramePr>
        <p:xfrm>
          <a:off x="491196" y="4449796"/>
          <a:ext cx="11039165" cy="163957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84822">
                  <a:extLst>
                    <a:ext uri="{9D8B030D-6E8A-4147-A177-3AD203B41FA5}">
                      <a16:colId xmlns:a16="http://schemas.microsoft.com/office/drawing/2014/main" val="1689607132"/>
                    </a:ext>
                  </a:extLst>
                </a:gridCol>
                <a:gridCol w="1730121">
                  <a:extLst>
                    <a:ext uri="{9D8B030D-6E8A-4147-A177-3AD203B41FA5}">
                      <a16:colId xmlns:a16="http://schemas.microsoft.com/office/drawing/2014/main" val="3157911656"/>
                    </a:ext>
                  </a:extLst>
                </a:gridCol>
                <a:gridCol w="1583187">
                  <a:extLst>
                    <a:ext uri="{9D8B030D-6E8A-4147-A177-3AD203B41FA5}">
                      <a16:colId xmlns:a16="http://schemas.microsoft.com/office/drawing/2014/main" val="2570161609"/>
                    </a:ext>
                  </a:extLst>
                </a:gridCol>
                <a:gridCol w="2356801">
                  <a:extLst>
                    <a:ext uri="{9D8B030D-6E8A-4147-A177-3AD203B41FA5}">
                      <a16:colId xmlns:a16="http://schemas.microsoft.com/office/drawing/2014/main" val="688723197"/>
                    </a:ext>
                  </a:extLst>
                </a:gridCol>
                <a:gridCol w="1973766">
                  <a:extLst>
                    <a:ext uri="{9D8B030D-6E8A-4147-A177-3AD203B41FA5}">
                      <a16:colId xmlns:a16="http://schemas.microsoft.com/office/drawing/2014/main" val="484030880"/>
                    </a:ext>
                  </a:extLst>
                </a:gridCol>
                <a:gridCol w="2910468">
                  <a:extLst>
                    <a:ext uri="{9D8B030D-6E8A-4147-A177-3AD203B41FA5}">
                      <a16:colId xmlns:a16="http://schemas.microsoft.com/office/drawing/2014/main" val="675601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No.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Nama </a:t>
                      </a:r>
                      <a:r>
                        <a:rPr lang="en-US" sz="1600" b="1" dirty="0" err="1">
                          <a:effectLst/>
                        </a:rPr>
                        <a:t>Bahan</a:t>
                      </a:r>
                      <a:r>
                        <a:rPr lang="en-US" sz="1600" b="1" dirty="0">
                          <a:effectLst/>
                        </a:rPr>
                        <a:t> Baku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Permintaan</a:t>
                      </a:r>
                      <a:r>
                        <a:rPr lang="en-US" sz="1600" b="1" dirty="0">
                          <a:effectLst/>
                        </a:rPr>
                        <a:t> (kg)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Kuantitas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Pemesanan</a:t>
                      </a:r>
                      <a:r>
                        <a:rPr lang="en-US" sz="1600" b="1" dirty="0">
                          <a:effectLst/>
                        </a:rPr>
                        <a:t> (kg)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Safety Stock </a:t>
                      </a:r>
                      <a:r>
                        <a:rPr lang="en-US" sz="16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(kg)</a:t>
                      </a:r>
                      <a:endParaRPr lang="en-ID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Total </a:t>
                      </a:r>
                      <a:r>
                        <a:rPr lang="en-US" sz="1600" b="1" dirty="0" err="1">
                          <a:effectLst/>
                        </a:rPr>
                        <a:t>Biaya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Persediaan</a:t>
                      </a:r>
                      <a:r>
                        <a:rPr lang="en-US" sz="1600" b="1" dirty="0">
                          <a:effectLst/>
                        </a:rPr>
                        <a:t> (Rp)</a:t>
                      </a:r>
                      <a:endParaRPr lang="en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106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Clear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884.833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884.833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46.321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44.288.604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941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Light Blue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654.554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654.554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30.419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24.910.630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493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Mix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773.940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773.940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39.251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34.733.597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9987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2.313.327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2.313.327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115.991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103.932.831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0449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CBB127A-F811-9BD7-7D03-438891A83B86}"/>
              </a:ext>
            </a:extLst>
          </p:cNvPr>
          <p:cNvSpPr txBox="1"/>
          <p:nvPr/>
        </p:nvSpPr>
        <p:spPr>
          <a:xfrm>
            <a:off x="459271" y="3315744"/>
            <a:ext cx="11102925" cy="584775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cs typeface="Arial" panose="020B0604020202020204" pitchFamily="34" charset="0"/>
              </a:rPr>
              <a:t>J</a:t>
            </a:r>
            <a:r>
              <a:rPr lang="en-US" sz="1600" dirty="0" err="1"/>
              <a:t>umlah</a:t>
            </a:r>
            <a:r>
              <a:rPr lang="en-US" sz="1600" dirty="0"/>
              <a:t>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i="1" dirty="0"/>
              <a:t>demand </a:t>
            </a:r>
            <a:r>
              <a:rPr lang="en-US" sz="1600" dirty="0"/>
              <a:t>pada </a:t>
            </a:r>
            <a:r>
              <a:rPr lang="en-US" sz="1600" dirty="0" err="1"/>
              <a:t>tahun</a:t>
            </a:r>
            <a:r>
              <a:rPr lang="en-US" sz="1600" dirty="0"/>
              <a:t> 2022,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sebesar</a:t>
            </a:r>
            <a:r>
              <a:rPr lang="en-US" sz="1600" dirty="0"/>
              <a:t> 7.494.733 kg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i="1" dirty="0"/>
              <a:t>demand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terpenuhi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yang minimum, </a:t>
            </a:r>
            <a:r>
              <a:rPr lang="en-US" sz="1600" dirty="0" err="1"/>
              <a:t>yaitu</a:t>
            </a:r>
            <a:r>
              <a:rPr lang="en-US" sz="1600" dirty="0"/>
              <a:t> Rp486.598.899</a:t>
            </a:r>
            <a:endParaRPr lang="en-ID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08C69-143C-1871-8DFD-A634B3290188}"/>
              </a:ext>
            </a:extLst>
          </p:cNvPr>
          <p:cNvSpPr txBox="1"/>
          <p:nvPr/>
        </p:nvSpPr>
        <p:spPr>
          <a:xfrm>
            <a:off x="491196" y="6166203"/>
            <a:ext cx="11055760" cy="584775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cs typeface="Arial" panose="020B0604020202020204" pitchFamily="34" charset="0"/>
              </a:rPr>
              <a:t>T</a:t>
            </a:r>
            <a:r>
              <a:rPr lang="en-US" sz="1600" dirty="0"/>
              <a:t>otal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12 </a:t>
            </a:r>
            <a:r>
              <a:rPr lang="en-US" sz="1600" dirty="0" err="1"/>
              <a:t>periode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pada </a:t>
            </a:r>
            <a:r>
              <a:rPr lang="en-US" sz="1600" dirty="0" err="1"/>
              <a:t>tahun</a:t>
            </a:r>
            <a:r>
              <a:rPr lang="en-US" sz="1600" dirty="0"/>
              <a:t> 2023 </a:t>
            </a:r>
            <a:r>
              <a:rPr lang="en-US" sz="1600" dirty="0" err="1"/>
              <a:t>sebesar</a:t>
            </a:r>
            <a:r>
              <a:rPr lang="en-US" sz="1600" dirty="0"/>
              <a:t> Rp103.932.831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r>
              <a:rPr lang="en-US" sz="1600" dirty="0"/>
              <a:t> </a:t>
            </a:r>
            <a:r>
              <a:rPr lang="en-US" sz="1600" dirty="0" err="1"/>
              <a:t>sebesar</a:t>
            </a:r>
            <a:r>
              <a:rPr lang="en-US" sz="1600" dirty="0"/>
              <a:t> 2.313.327 kg </a:t>
            </a:r>
            <a:r>
              <a:rPr lang="en-US" sz="1600" dirty="0" err="1"/>
              <a:t>sesuai</a:t>
            </a:r>
            <a:r>
              <a:rPr lang="en-US" sz="1600" dirty="0"/>
              <a:t> detail per </a:t>
            </a:r>
            <a:r>
              <a:rPr lang="en-US" sz="1600" dirty="0" err="1"/>
              <a:t>periode</a:t>
            </a:r>
            <a:r>
              <a:rPr lang="en-US" sz="1600" dirty="0"/>
              <a:t>,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i="1" dirty="0"/>
              <a:t>forecasting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pada model </a:t>
            </a:r>
            <a:r>
              <a:rPr lang="en-US" sz="1600" dirty="0" err="1"/>
              <a:t>optimasi</a:t>
            </a:r>
            <a:endParaRPr lang="en-ID" sz="1600" i="1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E3CEE-578A-C6AF-AB26-8FC28445B6F1}"/>
              </a:ext>
            </a:extLst>
          </p:cNvPr>
          <p:cNvSpPr txBox="1"/>
          <p:nvPr/>
        </p:nvSpPr>
        <p:spPr>
          <a:xfrm>
            <a:off x="506436" y="1176404"/>
            <a:ext cx="11072446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Hasil model pada data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52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C18078-F0EB-BA3E-85CD-49FED6F5CD1D}"/>
              </a:ext>
            </a:extLst>
          </p:cNvPr>
          <p:cNvSpPr txBox="1"/>
          <p:nvPr/>
        </p:nvSpPr>
        <p:spPr>
          <a:xfrm>
            <a:off x="474510" y="4018357"/>
            <a:ext cx="11072446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Hasil model pada data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forecasted demand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depan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BBA213-FF4A-7CFE-2802-C2376FA357D4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5803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5" grpId="0" animBg="1"/>
      <p:bldP spid="17" grpId="0" animBg="1"/>
      <p:bldP spid="11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Detail kuantitas pesan (Q) dan periode pesan (Y) hasil pengolahan data historis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871592"/>
                  </p:ext>
                </p:extLst>
              </p:nvPr>
            </p:nvGraphicFramePr>
            <p:xfrm>
              <a:off x="491195" y="1218162"/>
              <a:ext cx="11087687" cy="4785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8736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261306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681870">
                      <a:extLst>
                        <a:ext uri="{9D8B030D-6E8A-4147-A177-3AD203B41FA5}">
                          <a16:colId xmlns:a16="http://schemas.microsoft.com/office/drawing/2014/main" val="4009688018"/>
                        </a:ext>
                      </a:extLst>
                    </a:gridCol>
                    <a:gridCol w="1285361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208082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741146">
                      <a:extLst>
                        <a:ext uri="{9D8B030D-6E8A-4147-A177-3AD203B41FA5}">
                          <a16:colId xmlns:a16="http://schemas.microsoft.com/office/drawing/2014/main" val="2399773320"/>
                        </a:ext>
                      </a:extLst>
                    </a:gridCol>
                    <a:gridCol w="1610231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19180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757420">
                      <a:extLst>
                        <a:ext uri="{9D8B030D-6E8A-4147-A177-3AD203B41FA5}">
                          <a16:colId xmlns:a16="http://schemas.microsoft.com/office/drawing/2014/main" val="2970757840"/>
                        </a:ext>
                      </a:extLst>
                    </a:gridCol>
                    <a:gridCol w="1391726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/>
                            <a:t>Periode</a:t>
                          </a:r>
                          <a:r>
                            <a:rPr lang="en-US" sz="1600" b="1" dirty="0"/>
                            <a:t> (2022)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1 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2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3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𝑪𝒍𝒆𝒂𝒓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𝐤𝐠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𝑳𝒊𝒈𝒉𝒕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𝑩𝒍𝒖𝒆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𝐤𝐠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Mix 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1600" b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kg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ID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US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96620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22257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47732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06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73998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51131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65982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3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76124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50891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63460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4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82991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50057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66582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72013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40959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56036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6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24411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17493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22884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7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600" dirty="0"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8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61513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39083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56131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Total </a:t>
                          </a:r>
                          <a:r>
                            <a:rPr lang="en-US" sz="1600" b="1" dirty="0" err="1"/>
                            <a:t>Biaya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dirty="0" err="1"/>
                            <a:t>Persediaan</a:t>
                          </a:r>
                          <a:r>
                            <a:rPr lang="en-US" sz="1600" b="1" dirty="0"/>
                            <a:t> (Rp)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Rp486.598.899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433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871592"/>
                  </p:ext>
                </p:extLst>
              </p:nvPr>
            </p:nvGraphicFramePr>
            <p:xfrm>
              <a:off x="491195" y="1218162"/>
              <a:ext cx="11087687" cy="4785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8736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261306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681870">
                      <a:extLst>
                        <a:ext uri="{9D8B030D-6E8A-4147-A177-3AD203B41FA5}">
                          <a16:colId xmlns:a16="http://schemas.microsoft.com/office/drawing/2014/main" val="4009688018"/>
                        </a:ext>
                      </a:extLst>
                    </a:gridCol>
                    <a:gridCol w="1285361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208082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741146">
                      <a:extLst>
                        <a:ext uri="{9D8B030D-6E8A-4147-A177-3AD203B41FA5}">
                          <a16:colId xmlns:a16="http://schemas.microsoft.com/office/drawing/2014/main" val="2399773320"/>
                        </a:ext>
                      </a:extLst>
                    </a:gridCol>
                    <a:gridCol w="1610231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19180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757420">
                      <a:extLst>
                        <a:ext uri="{9D8B030D-6E8A-4147-A177-3AD203B41FA5}">
                          <a16:colId xmlns:a16="http://schemas.microsoft.com/office/drawing/2014/main" val="2970757840"/>
                        </a:ext>
                      </a:extLst>
                    </a:gridCol>
                    <a:gridCol w="1391726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/>
                            <a:t>Periode</a:t>
                          </a:r>
                          <a:r>
                            <a:rPr lang="en-US" sz="1600" b="1" dirty="0"/>
                            <a:t> (2022)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6329" t="-1639" r="-704348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5893" t="-1639" r="-1201786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1 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5729" t="-1639" r="-470352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33058" t="-1639" r="-673554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2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52821" t="-1639" r="-182051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74400" t="-1639" r="-18400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3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66" t="-103279" r="-537915" b="-11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0377" t="-103279" r="-207547" b="-11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Mix 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1600" b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kg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ID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US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96620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22257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47732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73998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51131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65982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3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76124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50891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63460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4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82991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50057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66582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72013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40959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56036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6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24411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17493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22884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7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600" dirty="0"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8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61513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39083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56131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0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  <a:tr h="370840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Total </a:t>
                          </a:r>
                          <a:r>
                            <a:rPr lang="en-US" sz="1600" b="1" dirty="0" err="1"/>
                            <a:t>Biaya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dirty="0" err="1"/>
                            <a:t>Persediaan</a:t>
                          </a:r>
                          <a:r>
                            <a:rPr lang="en-US" sz="1600" b="1" dirty="0"/>
                            <a:t> (Rp)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Rp486.598.899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64331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5419351-1D48-21A0-5BB4-3B7B7DA1B8CD}"/>
              </a:ext>
            </a:extLst>
          </p:cNvPr>
          <p:cNvSpPr txBox="1"/>
          <p:nvPr/>
        </p:nvSpPr>
        <p:spPr>
          <a:xfrm>
            <a:off x="452756" y="6093211"/>
            <a:ext cx="11141366" cy="646331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sv-SE" dirty="0"/>
              <a:t>Untuk meminimalkan total biaya persediaan, maka harus diupayakan melakukan pemesanan sesuai dengan hasil model per periode yang bervariasi jumlahnya sesuai dengan pola permintaan historis</a:t>
            </a:r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62ECE4-D3F9-8464-3EAB-16393B4EB60A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1083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Detail kuantitas pesan (Q) dan periode pesan (Y) hasil pengolahan data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2519441"/>
                  </p:ext>
                </p:extLst>
              </p:nvPr>
            </p:nvGraphicFramePr>
            <p:xfrm>
              <a:off x="506434" y="1211610"/>
              <a:ext cx="11087686" cy="4785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8182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201354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757815">
                      <a:extLst>
                        <a:ext uri="{9D8B030D-6E8A-4147-A177-3AD203B41FA5}">
                          <a16:colId xmlns:a16="http://schemas.microsoft.com/office/drawing/2014/main" val="2840620608"/>
                        </a:ext>
                      </a:extLst>
                    </a:gridCol>
                    <a:gridCol w="1282391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193180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702527">
                      <a:extLst>
                        <a:ext uri="{9D8B030D-6E8A-4147-A177-3AD203B41FA5}">
                          <a16:colId xmlns:a16="http://schemas.microsoft.com/office/drawing/2014/main" val="3344646393"/>
                        </a:ext>
                      </a:extLst>
                    </a:gridCol>
                    <a:gridCol w="1630754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25199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786393">
                      <a:extLst>
                        <a:ext uri="{9D8B030D-6E8A-4147-A177-3AD203B41FA5}">
                          <a16:colId xmlns:a16="http://schemas.microsoft.com/office/drawing/2014/main" val="3706643091"/>
                        </a:ext>
                      </a:extLst>
                    </a:gridCol>
                    <a:gridCol w="1223091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/>
                            <a:t>Periode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i="1" dirty="0"/>
                            <a:t>Forecast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1 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2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smtClean="0">
                                        <a:latin typeface="Cambria Math" panose="02040503050406030204" pitchFamily="18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3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𝑪𝒍𝒆𝒂𝒓</m:t>
                                </m:r>
                                <m:r>
                                  <a:rPr kumimoji="0" lang="en-US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𝐤𝐠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𝑳𝒊𝒈𝒉𝒕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𝑩𝒍𝒖𝒆</m:t>
                                </m:r>
                                <m:r>
                                  <a:rPr kumimoji="0" lang="en-US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𝐤𝐠</m:t>
                                </m:r>
                                <m:r>
                                  <a:rPr kumimoji="0" lang="en-US" sz="16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Mix 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1600" b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kg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ID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US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124560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83435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105707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06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74939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54644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66224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3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77128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54121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66839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4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75449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55211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66132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76518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54385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65957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6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76013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56469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65971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7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63251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46607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55616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8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75560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57286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65993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62522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49147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55309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  <a:tr h="37084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Total </a:t>
                          </a:r>
                          <a:r>
                            <a:rPr lang="en-US" sz="1600" b="1" dirty="0" err="1"/>
                            <a:t>Biaya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dirty="0" err="1"/>
                            <a:t>Persediaan</a:t>
                          </a:r>
                          <a:r>
                            <a:rPr lang="en-US" sz="1600" b="1" dirty="0"/>
                            <a:t> (Rp)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effectLst/>
                            </a:rPr>
                            <a:t>Rp103.932.831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68293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2519441"/>
                  </p:ext>
                </p:extLst>
              </p:nvPr>
            </p:nvGraphicFramePr>
            <p:xfrm>
              <a:off x="506434" y="1211610"/>
              <a:ext cx="11087686" cy="4785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58182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201354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757815">
                      <a:extLst>
                        <a:ext uri="{9D8B030D-6E8A-4147-A177-3AD203B41FA5}">
                          <a16:colId xmlns:a16="http://schemas.microsoft.com/office/drawing/2014/main" val="2840620608"/>
                        </a:ext>
                      </a:extLst>
                    </a:gridCol>
                    <a:gridCol w="1282391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193180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702527">
                      <a:extLst>
                        <a:ext uri="{9D8B030D-6E8A-4147-A177-3AD203B41FA5}">
                          <a16:colId xmlns:a16="http://schemas.microsoft.com/office/drawing/2014/main" val="3344646393"/>
                        </a:ext>
                      </a:extLst>
                    </a:gridCol>
                    <a:gridCol w="1630754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25199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786393">
                      <a:extLst>
                        <a:ext uri="{9D8B030D-6E8A-4147-A177-3AD203B41FA5}">
                          <a16:colId xmlns:a16="http://schemas.microsoft.com/office/drawing/2014/main" val="3706643091"/>
                        </a:ext>
                      </a:extLst>
                    </a:gridCol>
                    <a:gridCol w="1223091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err="1"/>
                            <a:t>Periode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i="1" dirty="0"/>
                            <a:t>Forecast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832" t="-1639" r="-736548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1639" r="-1070161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1 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60204" t="-1639" r="-469898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84348" t="-1639" r="-70087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2</a:t>
                          </a:r>
                          <a:endParaRPr lang="en-ID" sz="16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26829" t="-1639" r="-162439" b="-5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55039" t="-1639" r="-15814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Material 3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6190" t="-103279" r="-531905" b="-11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9478" t="-103279" r="-200746" b="-11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Mix 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(</a:t>
                          </a:r>
                          <a:r>
                            <a:rPr kumimoji="0" lang="en-US" sz="1600" b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kg</a:t>
                          </a:r>
                          <a:r>
                            <a:rPr kumimoji="0" lang="en-US" sz="16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</a:rPr>
                            <a:t>)</a:t>
                          </a:r>
                          <a:endParaRPr kumimoji="0" lang="en-ID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US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124560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83435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Q(3,1)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105707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74939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54644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66224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3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Q(1,3)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77128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Q(2,3)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54121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/>
                            <a:t>Q(3,3)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66839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4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75449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55211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Q(3,4)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66132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5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76518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54385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Q(3,5)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65957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6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76013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56469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Q(3,6)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65971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7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63251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</a:rPr>
                            <a:t>46607</a:t>
                          </a:r>
                          <a:endParaRPr lang="en-ID" sz="160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Q(3,7)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55616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8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75560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Q(2,8)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57286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Q(3,8)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65993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…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12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62522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49147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Q(1,12)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1</a:t>
                          </a:r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</a:rPr>
                            <a:t>55309</a:t>
                          </a: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  <a:tr h="370840"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dirty="0"/>
                            <a:t>Total </a:t>
                          </a:r>
                          <a:r>
                            <a:rPr lang="en-US" sz="1600" b="1" dirty="0" err="1"/>
                            <a:t>Biaya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dirty="0" err="1"/>
                            <a:t>Persediaan</a:t>
                          </a:r>
                          <a:r>
                            <a:rPr lang="en-US" sz="1600" b="1" dirty="0"/>
                            <a:t> (Rp)</a:t>
                          </a:r>
                          <a:endParaRPr lang="en-ID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effectLst/>
                            </a:rPr>
                            <a:t>Rp103.932.831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ID" sz="1600" b="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D" sz="16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682934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1F849F-4A42-87D2-C86C-DC223789DF5F}"/>
              </a:ext>
            </a:extLst>
          </p:cNvPr>
          <p:cNvSpPr txBox="1"/>
          <p:nvPr/>
        </p:nvSpPr>
        <p:spPr>
          <a:xfrm>
            <a:off x="448790" y="6098795"/>
            <a:ext cx="11145330" cy="646331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Penggunaan</a:t>
            </a:r>
            <a:r>
              <a:rPr lang="en-US" dirty="0"/>
              <a:t> model </a:t>
            </a:r>
            <a:r>
              <a:rPr lang="en-US" i="1" dirty="0"/>
              <a:t>forecast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penjadwalan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peramalan</a:t>
            </a:r>
            <a:r>
              <a:rPr lang="en-US" dirty="0"/>
              <a:t> dan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terpenuhi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yang minimum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86A2EF-400E-D81A-6599-6F64B1610B5B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8843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Analisis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Analisis hasil kuantitas pemesanan (Q) dan periode pemesanan (Y) serta total biaya persediaan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144110-AE84-5E7E-E077-4E18AD56FABF}"/>
              </a:ext>
            </a:extLst>
          </p:cNvPr>
          <p:cNvSpPr txBox="1"/>
          <p:nvPr/>
        </p:nvSpPr>
        <p:spPr>
          <a:xfrm>
            <a:off x="656000" y="4991919"/>
            <a:ext cx="7134630" cy="1323439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Jumlah</a:t>
            </a:r>
            <a:r>
              <a:rPr lang="en-US" sz="1600" dirty="0"/>
              <a:t> Q </a:t>
            </a:r>
            <a:r>
              <a:rPr lang="en-US" sz="1600" i="1" dirty="0"/>
              <a:t>Clear </a:t>
            </a:r>
            <a:r>
              <a:rPr lang="en-US" sz="1600" dirty="0" err="1"/>
              <a:t>tertinggi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i="1" dirty="0"/>
              <a:t>demand</a:t>
            </a:r>
            <a:r>
              <a:rPr lang="en-US" sz="1600" dirty="0"/>
              <a:t> yang paling </a:t>
            </a:r>
            <a:r>
              <a:rPr lang="en-US" sz="1600" dirty="0" err="1"/>
              <a:t>banyak</a:t>
            </a:r>
            <a:r>
              <a:rPr lang="en-US" sz="1600" dirty="0"/>
              <a:t>.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r>
              <a:rPr lang="en-US" sz="1600" dirty="0"/>
              <a:t> </a:t>
            </a:r>
            <a:r>
              <a:rPr lang="en-US" sz="1600" dirty="0" err="1"/>
              <a:t>terbesar</a:t>
            </a:r>
            <a:r>
              <a:rPr lang="en-US" sz="1600" dirty="0"/>
              <a:t> </a:t>
            </a:r>
            <a:r>
              <a:rPr lang="en-US" sz="1600" dirty="0" err="1"/>
              <a:t>terdapat</a:t>
            </a:r>
            <a:r>
              <a:rPr lang="en-US" sz="1600" dirty="0"/>
              <a:t> pada </a:t>
            </a:r>
            <a:r>
              <a:rPr lang="en-US" sz="1600" dirty="0" err="1"/>
              <a:t>triwulan</a:t>
            </a:r>
            <a:r>
              <a:rPr lang="en-US" sz="1600" dirty="0"/>
              <a:t> 3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dirty="0" err="1"/>
              <a:t>lonjakan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dan </a:t>
            </a:r>
            <a:r>
              <a:rPr lang="en-US" sz="1600" dirty="0" err="1"/>
              <a:t>terendah</a:t>
            </a:r>
            <a:r>
              <a:rPr lang="en-US" sz="1600" dirty="0"/>
              <a:t> pada </a:t>
            </a:r>
            <a:r>
              <a:rPr lang="en-US" sz="1600" dirty="0" err="1"/>
              <a:t>triwulan</a:t>
            </a:r>
            <a:r>
              <a:rPr lang="en-US" sz="1600" dirty="0"/>
              <a:t> 4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adanya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produksi</a:t>
            </a:r>
            <a:r>
              <a:rPr lang="en-US" sz="1600" dirty="0"/>
              <a:t>. Total Y </a:t>
            </a:r>
            <a:r>
              <a:rPr lang="en-US" sz="1600" dirty="0" err="1"/>
              <a:t>adalah</a:t>
            </a:r>
            <a:r>
              <a:rPr lang="en-US" sz="1600" dirty="0"/>
              <a:t> 138 kali </a:t>
            </a:r>
            <a:r>
              <a:rPr lang="en-US" sz="1600" dirty="0" err="1"/>
              <a:t>pemesanan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pembagian</a:t>
            </a:r>
            <a:r>
              <a:rPr lang="en-US" sz="1600" dirty="0"/>
              <a:t> yang </a:t>
            </a:r>
            <a:r>
              <a:rPr lang="en-US" sz="1600" dirty="0" err="1"/>
              <a:t>merata</a:t>
            </a:r>
            <a:r>
              <a:rPr lang="en-US" sz="1600" dirty="0"/>
              <a:t>. Tinggi </a:t>
            </a:r>
            <a:r>
              <a:rPr lang="en-US" sz="1600" dirty="0" err="1"/>
              <a:t>rendahnya</a:t>
            </a:r>
            <a:r>
              <a:rPr lang="en-US" sz="1600" dirty="0"/>
              <a:t> </a:t>
            </a:r>
            <a:r>
              <a:rPr lang="en-US" sz="1600" dirty="0" err="1"/>
              <a:t>frekuensi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pola</a:t>
            </a:r>
            <a:r>
              <a:rPr lang="en-US" sz="1600" dirty="0"/>
              <a:t>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endParaRPr lang="en-ID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0A48-416F-3E03-8D92-B6B88D6F68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t="2859" r="1757" b="817"/>
          <a:stretch/>
        </p:blipFill>
        <p:spPr bwMode="auto">
          <a:xfrm>
            <a:off x="537154" y="1259221"/>
            <a:ext cx="3704806" cy="321678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9C74D-4656-C691-CAAD-34BF295D67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t="1934" r="1175" b="1742"/>
          <a:stretch/>
        </p:blipFill>
        <p:spPr bwMode="auto">
          <a:xfrm>
            <a:off x="4239527" y="1230138"/>
            <a:ext cx="3551103" cy="3237954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95DFE5-4594-30B1-3944-FC05AA6147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" t="3146" r="2022" b="1531"/>
          <a:stretch/>
        </p:blipFill>
        <p:spPr bwMode="auto">
          <a:xfrm>
            <a:off x="8056652" y="1259218"/>
            <a:ext cx="3510058" cy="3208874"/>
          </a:xfrm>
          <a:prstGeom prst="rect">
            <a:avLst/>
          </a:prstGeom>
          <a:noFill/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729D06-C361-4D34-3D3E-0C59CCE10B8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89557" y="4476004"/>
            <a:ext cx="2657" cy="531429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1F7DDDF-8A62-FB7F-17C1-97241A74697C}"/>
              </a:ext>
            </a:extLst>
          </p:cNvPr>
          <p:cNvSpPr txBox="1"/>
          <p:nvPr/>
        </p:nvSpPr>
        <p:spPr>
          <a:xfrm>
            <a:off x="8084014" y="4999521"/>
            <a:ext cx="3460647" cy="1323439"/>
          </a:xfrm>
          <a:prstGeom prst="rect">
            <a:avLst/>
          </a:prstGeom>
          <a:noFill/>
          <a:ln w="9525"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Total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yang paling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ditemukan</a:t>
            </a:r>
            <a:r>
              <a:rPr lang="en-US" sz="1600" dirty="0"/>
              <a:t> pada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i="1" dirty="0"/>
              <a:t>clear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harga</a:t>
            </a:r>
            <a:r>
              <a:rPr lang="en-US" sz="1600" dirty="0"/>
              <a:t> </a:t>
            </a:r>
            <a:r>
              <a:rPr lang="en-US" sz="1600" dirty="0" err="1"/>
              <a:t>beli</a:t>
            </a:r>
            <a:r>
              <a:rPr lang="en-US" sz="1600" dirty="0"/>
              <a:t> dan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simpan</a:t>
            </a:r>
            <a:r>
              <a:rPr lang="en-US" sz="1600" dirty="0"/>
              <a:t> yang paling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serta</a:t>
            </a:r>
            <a:r>
              <a:rPr lang="en-US" sz="1600" dirty="0"/>
              <a:t> Q  yang </a:t>
            </a:r>
            <a:r>
              <a:rPr lang="en-US" sz="1600" dirty="0" err="1"/>
              <a:t>tertinggi</a:t>
            </a:r>
            <a:r>
              <a:rPr lang="en-US" sz="1600" dirty="0"/>
              <a:t> </a:t>
            </a:r>
            <a:r>
              <a:rPr lang="en-US" sz="1600" dirty="0" err="1"/>
              <a:t>meskipun</a:t>
            </a:r>
            <a:r>
              <a:rPr lang="en-US" sz="1600" dirty="0"/>
              <a:t> Y </a:t>
            </a:r>
            <a:r>
              <a:rPr lang="en-US" sz="1600" dirty="0" err="1"/>
              <a:t>bernilai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endParaRPr lang="en-ID" sz="16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74D529-1174-3208-6EA6-4352079D5DD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15079" y="4468092"/>
            <a:ext cx="2657" cy="531429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CEAE8A-F792-9914-145D-CB6E421A978A}"/>
              </a:ext>
            </a:extLst>
          </p:cNvPr>
          <p:cNvCxnSpPr>
            <a:cxnSpLocks/>
            <a:stCxn id="24" idx="2"/>
            <a:endCxn id="51" idx="0"/>
          </p:cNvCxnSpPr>
          <p:nvPr/>
        </p:nvCxnSpPr>
        <p:spPr>
          <a:xfrm>
            <a:off x="9811681" y="4468092"/>
            <a:ext cx="2657" cy="531429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44C4587-F250-1681-B4AC-BE216AEAA67C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45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9598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768C99B0-0A7B-7130-809C-82E91FD77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2"/>
          <a:stretch/>
        </p:blipFill>
        <p:spPr bwMode="auto">
          <a:xfrm>
            <a:off x="4387752" y="1148620"/>
            <a:ext cx="3901881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Yudi Lapak - Gg. Tolay No.4, Tangerang Regency, Banten, ID - Zaubee">
            <a:extLst>
              <a:ext uri="{FF2B5EF4-FFF2-40B4-BE49-F238E27FC236}">
                <a16:creationId xmlns:a16="http://schemas.microsoft.com/office/drawing/2014/main" id="{6824690E-D79A-14AC-0378-4D6B6AE0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61" y="1148620"/>
            <a:ext cx="3941555" cy="282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engen tau jadi tau">
            <a:extLst>
              <a:ext uri="{FF2B5EF4-FFF2-40B4-BE49-F238E27FC236}">
                <a16:creationId xmlns:a16="http://schemas.microsoft.com/office/drawing/2014/main" id="{4A867DD6-09E5-7AF0-672A-582843F07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51"/>
          <a:stretch/>
        </p:blipFill>
        <p:spPr bwMode="auto">
          <a:xfrm>
            <a:off x="8641490" y="3978578"/>
            <a:ext cx="2969526" cy="2611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0FD987E8-7D21-2073-7D4C-1E72DC39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680" y="3987642"/>
            <a:ext cx="4166561" cy="2612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22A6C2-F359-9065-978B-F7C20DD52945}"/>
              </a:ext>
            </a:extLst>
          </p:cNvPr>
          <p:cNvSpPr/>
          <p:nvPr/>
        </p:nvSpPr>
        <p:spPr>
          <a:xfrm>
            <a:off x="5911673" y="2209798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A546BB-7108-27A6-8ED4-7254D4E0FC9A}"/>
              </a:ext>
            </a:extLst>
          </p:cNvPr>
          <p:cNvSpPr/>
          <p:nvPr/>
        </p:nvSpPr>
        <p:spPr>
          <a:xfrm>
            <a:off x="5914986" y="4277420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2" descr="Keren… Begini Upaya Tridi Oasis dan Bank DBS Indonesia Ciptakan Indonesia  Bebas Plastik 2040, Patut Ditiru Nih Beauty!">
            <a:extLst>
              <a:ext uri="{FF2B5EF4-FFF2-40B4-BE49-F238E27FC236}">
                <a16:creationId xmlns:a16="http://schemas.microsoft.com/office/drawing/2014/main" id="{ECB89CC0-8695-DE9E-9055-6E6460CB9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1140691"/>
            <a:ext cx="4696117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">
            <a:extLst>
              <a:ext uri="{FF2B5EF4-FFF2-40B4-BE49-F238E27FC236}">
                <a16:creationId xmlns:a16="http://schemas.microsoft.com/office/drawing/2014/main" id="{352CDC3B-E379-490D-9C57-A695CF8E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3957216"/>
            <a:ext cx="4052459" cy="262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5F97DD-E5E5-AE3A-79F4-C235094308F5}"/>
              </a:ext>
            </a:extLst>
          </p:cNvPr>
          <p:cNvSpPr/>
          <p:nvPr/>
        </p:nvSpPr>
        <p:spPr>
          <a:xfrm>
            <a:off x="2815901" y="4993800"/>
            <a:ext cx="3486944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548ADC-7C26-B6C5-526A-56D8F1404451}"/>
              </a:ext>
            </a:extLst>
          </p:cNvPr>
          <p:cNvSpPr/>
          <p:nvPr/>
        </p:nvSpPr>
        <p:spPr>
          <a:xfrm>
            <a:off x="3040211" y="5627962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Kesimpulan &amp;  Saran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B7DBDE-2016-F410-5245-709C4B89A155}"/>
              </a:ext>
            </a:extLst>
          </p:cNvPr>
          <p:cNvSpPr/>
          <p:nvPr/>
        </p:nvSpPr>
        <p:spPr>
          <a:xfrm>
            <a:off x="5470291" y="534917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8B26F8-E21E-52F0-CC34-CACB3CD18B75}"/>
              </a:ext>
            </a:extLst>
          </p:cNvPr>
          <p:cNvSpPr/>
          <p:nvPr/>
        </p:nvSpPr>
        <p:spPr>
          <a:xfrm>
            <a:off x="2818547" y="3133683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91EF84-004C-A868-659D-8217A01313C4}"/>
              </a:ext>
            </a:extLst>
          </p:cNvPr>
          <p:cNvSpPr/>
          <p:nvPr/>
        </p:nvSpPr>
        <p:spPr>
          <a:xfrm>
            <a:off x="2965302" y="3742004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Pengumpulan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&amp; 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Pengolahan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BE612-54C6-B6E0-0A67-4EEF20CCBCDE}"/>
              </a:ext>
            </a:extLst>
          </p:cNvPr>
          <p:cNvSpPr/>
          <p:nvPr/>
        </p:nvSpPr>
        <p:spPr>
          <a:xfrm>
            <a:off x="5426628" y="347791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7" y="116675"/>
            <a:ext cx="3244816" cy="809321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OUTLINE</a:t>
            </a:r>
            <a:endParaRPr lang="en-ID" sz="2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51CC91-C30E-E5DB-67B3-3F59F705C771}"/>
              </a:ext>
            </a:extLst>
          </p:cNvPr>
          <p:cNvSpPr/>
          <p:nvPr/>
        </p:nvSpPr>
        <p:spPr>
          <a:xfrm>
            <a:off x="2840639" y="1335571"/>
            <a:ext cx="3272649" cy="15369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895C81F5-8A7B-E273-0911-08590881AE07}"/>
              </a:ext>
            </a:extLst>
          </p:cNvPr>
          <p:cNvSpPr/>
          <p:nvPr/>
        </p:nvSpPr>
        <p:spPr>
          <a:xfrm rot="5400000">
            <a:off x="3520731" y="3745986"/>
            <a:ext cx="5195172" cy="374345"/>
          </a:xfrm>
          <a:prstGeom prst="homePlat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4939FE-5F74-8FCC-CFC3-B11B3FE4D085}"/>
              </a:ext>
            </a:extLst>
          </p:cNvPr>
          <p:cNvSpPr/>
          <p:nvPr/>
        </p:nvSpPr>
        <p:spPr>
          <a:xfrm>
            <a:off x="2989494" y="1912033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Pendahuluan</a:t>
            </a:r>
            <a:endParaRPr lang="en-ID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63BDD-7C3A-2EC8-3321-EF8CEF8FE02E}"/>
              </a:ext>
            </a:extLst>
          </p:cNvPr>
          <p:cNvSpPr/>
          <p:nvPr/>
        </p:nvSpPr>
        <p:spPr>
          <a:xfrm>
            <a:off x="4695182" y="3698068"/>
            <a:ext cx="230354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B67FF-8477-C348-C05A-D4E0703D7166}"/>
              </a:ext>
            </a:extLst>
          </p:cNvPr>
          <p:cNvSpPr/>
          <p:nvPr/>
        </p:nvSpPr>
        <p:spPr>
          <a:xfrm>
            <a:off x="8440749" y="3638279"/>
            <a:ext cx="294109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26887-F9FE-5C7E-764C-B4A5ACD9DF98}"/>
              </a:ext>
            </a:extLst>
          </p:cNvPr>
          <p:cNvSpPr/>
          <p:nvPr/>
        </p:nvSpPr>
        <p:spPr>
          <a:xfrm>
            <a:off x="5434639" y="160379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FFBE08-C631-BF51-C1F7-8F3B714743AE}"/>
              </a:ext>
            </a:extLst>
          </p:cNvPr>
          <p:cNvSpPr/>
          <p:nvPr/>
        </p:nvSpPr>
        <p:spPr>
          <a:xfrm>
            <a:off x="6274536" y="247206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30769C-6277-2406-B69F-D005A97CDCA2}"/>
              </a:ext>
            </a:extLst>
          </p:cNvPr>
          <p:cNvSpPr/>
          <p:nvPr/>
        </p:nvSpPr>
        <p:spPr>
          <a:xfrm>
            <a:off x="6270078" y="45763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3073FDF-5DFA-C941-FD8F-373458E93983}"/>
              </a:ext>
            </a:extLst>
          </p:cNvPr>
          <p:cNvSpPr/>
          <p:nvPr/>
        </p:nvSpPr>
        <p:spPr>
          <a:xfrm>
            <a:off x="6817374" y="2771053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Studi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Literatur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C1FE3-1E68-475C-4446-21ACAB2234B3}"/>
              </a:ext>
            </a:extLst>
          </p:cNvPr>
          <p:cNvSpPr/>
          <p:nvPr/>
        </p:nvSpPr>
        <p:spPr>
          <a:xfrm>
            <a:off x="6713270" y="4855131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Analisis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4" name="Table 21">
            <a:extLst>
              <a:ext uri="{FF2B5EF4-FFF2-40B4-BE49-F238E27FC236}">
                <a16:creationId xmlns:a16="http://schemas.microsoft.com/office/drawing/2014/main" id="{FE7EE524-6D1F-9070-3409-659D2534B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37543"/>
              </p:ext>
            </p:extLst>
          </p:nvPr>
        </p:nvGraphicFramePr>
        <p:xfrm>
          <a:off x="542128" y="1471160"/>
          <a:ext cx="2313224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13224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Latar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Belakang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Rumusan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Masalah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Metodologi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Tujuan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Batasan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15" name="Table 21">
            <a:extLst>
              <a:ext uri="{FF2B5EF4-FFF2-40B4-BE49-F238E27FC236}">
                <a16:creationId xmlns:a16="http://schemas.microsoft.com/office/drawing/2014/main" id="{CD5B32C3-8E23-DFFE-CC44-777D3B504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23094"/>
              </p:ext>
            </p:extLst>
          </p:nvPr>
        </p:nvGraphicFramePr>
        <p:xfrm>
          <a:off x="542127" y="3231594"/>
          <a:ext cx="2290593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0593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1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Demand Forecasting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1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Safety Stock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Matematika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 </a:t>
                      </a:r>
                      <a:r>
                        <a:rPr kumimoji="0" lang="en-US" sz="1600" b="1" i="1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18" name="Table 21">
            <a:extLst>
              <a:ext uri="{FF2B5EF4-FFF2-40B4-BE49-F238E27FC236}">
                <a16:creationId xmlns:a16="http://schemas.microsoft.com/office/drawing/2014/main" id="{FF55E7FD-2A7D-8BF4-F973-2C2A1A48A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856845"/>
              </p:ext>
            </p:extLst>
          </p:nvPr>
        </p:nvGraphicFramePr>
        <p:xfrm>
          <a:off x="542127" y="5106959"/>
          <a:ext cx="2292872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2872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Minimum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Keputusan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Pesan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Rekomendasi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Referensi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27" name="Table 21">
            <a:extLst>
              <a:ext uri="{FF2B5EF4-FFF2-40B4-BE49-F238E27FC236}">
                <a16:creationId xmlns:a16="http://schemas.microsoft.com/office/drawing/2014/main" id="{3DB34E1F-84EF-2D10-3159-9FF15A45A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81361"/>
              </p:ext>
            </p:extLst>
          </p:nvPr>
        </p:nvGraphicFramePr>
        <p:xfrm>
          <a:off x="9397714" y="2360612"/>
          <a:ext cx="2196408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96408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Persediaan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MILP </a:t>
                      </a:r>
                      <a:r>
                        <a:rPr kumimoji="0" lang="en-US" sz="1600" b="1" i="1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Python </a:t>
                      </a:r>
                      <a:r>
                        <a:rPr kumimoji="0" lang="en-US" sz="1600" b="1" i="1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Gurobi</a:t>
                      </a:r>
                      <a:endParaRPr kumimoji="0" lang="en-US" sz="1600" b="1" i="1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1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Forecasting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1869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Optimasi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35" name="Table 21">
            <a:extLst>
              <a:ext uri="{FF2B5EF4-FFF2-40B4-BE49-F238E27FC236}">
                <a16:creationId xmlns:a16="http://schemas.microsoft.com/office/drawing/2014/main" id="{345A04AE-1AA6-CCB7-7B9F-8A588FFA7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00198"/>
              </p:ext>
            </p:extLst>
          </p:nvPr>
        </p:nvGraphicFramePr>
        <p:xfrm>
          <a:off x="9372791" y="4414480"/>
          <a:ext cx="2196408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96408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Hasil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Periode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Perbandingan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Sensitivitas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E8AF830-E0C6-9F28-48B8-A0F613E4FA81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23559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3" grpId="0" animBg="1"/>
      <p:bldP spid="25" grpId="0" animBg="1"/>
      <p:bldP spid="26" grpId="0"/>
      <p:bldP spid="6" grpId="0" animBg="1"/>
      <p:bldP spid="11" grpId="0" animBg="1"/>
      <p:bldP spid="16" grpId="0"/>
      <p:bldP spid="20" grpId="0" animBg="1"/>
      <p:bldP spid="52" grpId="0" animBg="1"/>
      <p:bldP spid="3" grpId="0" animBg="1"/>
      <p:bldP spid="10" grpId="0"/>
      <p:bldP spid="19" grpId="0"/>
      <p:bldP spid="7" grpId="0"/>
      <p:bldP spid="30" grpId="0"/>
      <p:bldP spid="31" grpId="0"/>
      <p:bldP spid="32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Analisis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Analisis perbandingan biaya dan nilai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inventory turnover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(ITO) kondisi aktual dan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3F7EBB-FCAF-E2BF-52D6-79AEFDFB1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751976"/>
              </p:ext>
            </p:extLst>
          </p:nvPr>
        </p:nvGraphicFramePr>
        <p:xfrm>
          <a:off x="506435" y="1245218"/>
          <a:ext cx="4942015" cy="261459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80351">
                  <a:extLst>
                    <a:ext uri="{9D8B030D-6E8A-4147-A177-3AD203B41FA5}">
                      <a16:colId xmlns:a16="http://schemas.microsoft.com/office/drawing/2014/main" val="1227678011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2810424368"/>
                    </a:ext>
                  </a:extLst>
                </a:gridCol>
                <a:gridCol w="781812">
                  <a:extLst>
                    <a:ext uri="{9D8B030D-6E8A-4147-A177-3AD203B41FA5}">
                      <a16:colId xmlns:a16="http://schemas.microsoft.com/office/drawing/2014/main" val="1385500500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835844143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707173529"/>
                    </a:ext>
                  </a:extLst>
                </a:gridCol>
                <a:gridCol w="781812">
                  <a:extLst>
                    <a:ext uri="{9D8B030D-6E8A-4147-A177-3AD203B41FA5}">
                      <a16:colId xmlns:a16="http://schemas.microsoft.com/office/drawing/2014/main" val="656181810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1156384405"/>
                    </a:ext>
                  </a:extLst>
                </a:gridCol>
              </a:tblGrid>
              <a:tr h="778360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b="1" dirty="0" err="1">
                          <a:effectLst/>
                        </a:rPr>
                        <a:t>Komponen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Biaya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err="1">
                          <a:effectLst/>
                        </a:rPr>
                        <a:t>Biaya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Aktual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(</a:t>
                      </a:r>
                      <a:r>
                        <a:rPr lang="en-US" sz="1200" b="1" dirty="0" err="1">
                          <a:effectLst/>
                        </a:rPr>
                        <a:t>dalam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jutaan</a:t>
                      </a:r>
                      <a:r>
                        <a:rPr lang="en-US" sz="1200" b="1" dirty="0">
                          <a:effectLst/>
                        </a:rPr>
                        <a:t> rupiah)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err="1">
                          <a:effectLst/>
                        </a:rPr>
                        <a:t>Biaya</a:t>
                      </a:r>
                      <a:r>
                        <a:rPr lang="en-US" sz="1200" b="1" dirty="0">
                          <a:effectLst/>
                        </a:rPr>
                        <a:t> Model</a:t>
                      </a:r>
                      <a:r>
                        <a:rPr lang="en-ID" sz="1200" b="1" dirty="0"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(</a:t>
                      </a:r>
                      <a:r>
                        <a:rPr lang="en-US" sz="1200" b="1" dirty="0" err="1">
                          <a:effectLst/>
                        </a:rPr>
                        <a:t>dalam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jutaan</a:t>
                      </a:r>
                      <a:r>
                        <a:rPr lang="en-US" sz="1200" b="1" dirty="0">
                          <a:effectLst/>
                        </a:rPr>
                        <a:t> rupiah)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5357"/>
                  </a:ext>
                </a:extLst>
              </a:tr>
              <a:tr h="367246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Clear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Light Blue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Mix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Clear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Light Blue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i="1" dirty="0">
                          <a:effectLst/>
                        </a:rPr>
                        <a:t>Mix</a:t>
                      </a:r>
                      <a:endParaRPr lang="en-ID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68976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Biaya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Simpan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201,5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161,4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223,7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199,7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112,0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157,7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44655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Biaya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Pesan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22,3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22,8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22,8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5,7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5,7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5,7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573258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Biaya Persediaan 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223,8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184,2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246,5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205,4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117,7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163,4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405994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Total 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654,6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486,5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80384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7250B4-3592-4951-94DA-883E1DB218F5}"/>
              </a:ext>
            </a:extLst>
          </p:cNvPr>
          <p:cNvSpPr txBox="1"/>
          <p:nvPr/>
        </p:nvSpPr>
        <p:spPr>
          <a:xfrm>
            <a:off x="472558" y="5667660"/>
            <a:ext cx="11087687" cy="1077218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Pengurangan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dan </a:t>
            </a:r>
            <a:r>
              <a:rPr lang="en-US" sz="1600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ITO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model </a:t>
            </a:r>
            <a:r>
              <a:rPr lang="en-US" sz="1600" dirty="0" err="1"/>
              <a:t>mampu</a:t>
            </a:r>
            <a:r>
              <a:rPr lang="en-US" sz="1600" dirty="0"/>
              <a:t> </a:t>
            </a:r>
            <a:r>
              <a:rPr lang="en-US" sz="1600" dirty="0" err="1"/>
              <a:t>mengeliminasi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r>
              <a:rPr lang="en-US" sz="1600" dirty="0"/>
              <a:t> yang </a:t>
            </a:r>
            <a:r>
              <a:rPr lang="en-US" sz="1600" dirty="0" err="1"/>
              <a:t>kurang</a:t>
            </a:r>
            <a:r>
              <a:rPr lang="en-US" sz="1600" dirty="0"/>
              <a:t> </a:t>
            </a:r>
            <a:r>
              <a:rPr lang="en-US" sz="1600" dirty="0" err="1"/>
              <a:t>efisien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penjadwalan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</a:t>
            </a:r>
            <a:r>
              <a:rPr lang="en-US" sz="1600" dirty="0" err="1"/>
              <a:t>serta</a:t>
            </a:r>
            <a:r>
              <a:rPr lang="en-US" sz="1600" dirty="0"/>
              <a:t> </a:t>
            </a:r>
            <a:r>
              <a:rPr lang="en-US" sz="1600" dirty="0" err="1"/>
              <a:t>mengurangi</a:t>
            </a:r>
            <a:r>
              <a:rPr lang="en-US" sz="1600" dirty="0"/>
              <a:t> </a:t>
            </a:r>
            <a:r>
              <a:rPr lang="en-US" sz="1600" dirty="0" err="1"/>
              <a:t>sejumlah</a:t>
            </a:r>
            <a:r>
              <a:rPr lang="en-US" sz="1600" dirty="0"/>
              <a:t> </a:t>
            </a:r>
            <a:r>
              <a:rPr lang="en-US" sz="1600" dirty="0" err="1"/>
              <a:t>penumpukan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berlebih</a:t>
            </a:r>
            <a:r>
              <a:rPr lang="en-US" sz="1600" dirty="0"/>
              <a:t>. </a:t>
            </a:r>
            <a:r>
              <a:rPr lang="en-US" sz="1600" dirty="0" err="1"/>
              <a:t>Selain</a:t>
            </a:r>
            <a:r>
              <a:rPr lang="en-US" sz="1600" dirty="0"/>
              <a:t> </a:t>
            </a:r>
            <a:r>
              <a:rPr lang="en-US" sz="1600" dirty="0" err="1"/>
              <a:t>meminimalkan</a:t>
            </a:r>
            <a:r>
              <a:rPr lang="en-US" sz="1600" dirty="0"/>
              <a:t> total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juga </a:t>
            </a:r>
            <a:r>
              <a:rPr lang="en-US" sz="1600" dirty="0" err="1"/>
              <a:t>menyelesaikan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perputaran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yang </a:t>
            </a:r>
            <a:r>
              <a:rPr lang="en-US" sz="1600" dirty="0" err="1"/>
              <a:t>rendah</a:t>
            </a:r>
            <a:r>
              <a:rPr lang="en-US" sz="1600" dirty="0"/>
              <a:t> pada </a:t>
            </a:r>
            <a:r>
              <a:rPr lang="en-US" sz="1600" dirty="0" err="1"/>
              <a:t>gudang</a:t>
            </a:r>
            <a:r>
              <a:rPr lang="en-US" sz="1600" dirty="0"/>
              <a:t>. Hal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dikarenakan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yang </a:t>
            </a:r>
            <a:r>
              <a:rPr lang="en-US" sz="1600" dirty="0" err="1"/>
              <a:t>disimpan</a:t>
            </a:r>
            <a:r>
              <a:rPr lang="en-US" sz="1600" dirty="0"/>
              <a:t> </a:t>
            </a:r>
            <a:r>
              <a:rPr lang="en-US" sz="1600" dirty="0" err="1"/>
              <a:t>akurat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96A4BBA-649B-D72A-8844-5126C445F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78296"/>
              </p:ext>
            </p:extLst>
          </p:nvPr>
        </p:nvGraphicFramePr>
        <p:xfrm>
          <a:off x="510435" y="4171252"/>
          <a:ext cx="4938015" cy="135163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76886">
                  <a:extLst>
                    <a:ext uri="{9D8B030D-6E8A-4147-A177-3AD203B41FA5}">
                      <a16:colId xmlns:a16="http://schemas.microsoft.com/office/drawing/2014/main" val="79472412"/>
                    </a:ext>
                  </a:extLst>
                </a:gridCol>
                <a:gridCol w="1542113">
                  <a:extLst>
                    <a:ext uri="{9D8B030D-6E8A-4147-A177-3AD203B41FA5}">
                      <a16:colId xmlns:a16="http://schemas.microsoft.com/office/drawing/2014/main" val="2326615959"/>
                    </a:ext>
                  </a:extLst>
                </a:gridCol>
                <a:gridCol w="1542113">
                  <a:extLst>
                    <a:ext uri="{9D8B030D-6E8A-4147-A177-3AD203B41FA5}">
                      <a16:colId xmlns:a16="http://schemas.microsoft.com/office/drawing/2014/main" val="3642299219"/>
                    </a:ext>
                  </a:extLst>
                </a:gridCol>
                <a:gridCol w="876903">
                  <a:extLst>
                    <a:ext uri="{9D8B030D-6E8A-4147-A177-3AD203B41FA5}">
                      <a16:colId xmlns:a16="http://schemas.microsoft.com/office/drawing/2014/main" val="3300375238"/>
                    </a:ext>
                  </a:extLst>
                </a:gridCol>
              </a:tblGrid>
              <a:tr h="6931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 b="1" dirty="0" err="1">
                          <a:effectLst/>
                        </a:rPr>
                        <a:t>Kondisi</a:t>
                      </a:r>
                      <a:r>
                        <a:rPr lang="en-US" sz="1200" b="1" dirty="0">
                          <a:effectLst/>
                        </a:rPr>
                        <a:t> Hasil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Rata-rata </a:t>
                      </a:r>
                      <a:r>
                        <a:rPr lang="en-US" sz="1200" b="1" dirty="0" err="1">
                          <a:effectLst/>
                        </a:rPr>
                        <a:t>Saldo</a:t>
                      </a:r>
                      <a:endParaRPr lang="en-ID" sz="1200" b="1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(</a:t>
                      </a:r>
                      <a:r>
                        <a:rPr lang="en-US" sz="1200" b="1" dirty="0" err="1">
                          <a:effectLst/>
                        </a:rPr>
                        <a:t>dalam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jutaan</a:t>
                      </a:r>
                      <a:r>
                        <a:rPr lang="en-US" sz="1200" b="1" dirty="0">
                          <a:effectLst/>
                        </a:rPr>
                        <a:t> rupiah)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Total </a:t>
                      </a:r>
                      <a:r>
                        <a:rPr lang="en-US" sz="1200" b="1" dirty="0" err="1">
                          <a:effectLst/>
                        </a:rPr>
                        <a:t>Penjualan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(</a:t>
                      </a:r>
                      <a:r>
                        <a:rPr lang="en-US" sz="1200" b="1" dirty="0" err="1">
                          <a:effectLst/>
                        </a:rPr>
                        <a:t>dalam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jutaan</a:t>
                      </a:r>
                      <a:r>
                        <a:rPr lang="en-US" sz="1200" b="1" dirty="0">
                          <a:effectLst/>
                        </a:rPr>
                        <a:t> rupiah)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Nilai ITO</a:t>
                      </a:r>
                      <a:endParaRPr lang="en-ID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088492"/>
                  </a:ext>
                </a:extLst>
              </a:tr>
              <a:tr h="3313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Aktual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355.174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60.668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0,17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70878"/>
                  </a:ext>
                </a:extLst>
              </a:tr>
              <a:tr h="3270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44.279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60.668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1,37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5811"/>
                  </a:ext>
                </a:extLst>
              </a:tr>
            </a:tbl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2E2646FD-0E95-BE35-A3E9-06FFBD1A99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0411948"/>
              </p:ext>
            </p:extLst>
          </p:nvPr>
        </p:nvGraphicFramePr>
        <p:xfrm>
          <a:off x="7462426" y="3529274"/>
          <a:ext cx="4010138" cy="2130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1C74B0CC-4FC7-32AF-0EB9-298410A1C61C}"/>
              </a:ext>
            </a:extLst>
          </p:cNvPr>
          <p:cNvSpPr txBox="1"/>
          <p:nvPr/>
        </p:nvSpPr>
        <p:spPr>
          <a:xfrm>
            <a:off x="6158500" y="5093882"/>
            <a:ext cx="681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+</a:t>
            </a:r>
            <a:r>
              <a:rPr lang="en-US" b="1" dirty="0"/>
              <a:t>1,2</a:t>
            </a:r>
            <a:endParaRPr lang="en-US" sz="18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02C504-D371-AE40-7466-F24FCD3F195C}"/>
              </a:ext>
            </a:extLst>
          </p:cNvPr>
          <p:cNvSpPr txBox="1"/>
          <p:nvPr/>
        </p:nvSpPr>
        <p:spPr>
          <a:xfrm>
            <a:off x="5945064" y="4820618"/>
            <a:ext cx="907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Nilai ITO</a:t>
            </a:r>
            <a:endParaRPr lang="en-ID" sz="1600" b="1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EBBC90B-F704-7875-5910-AEF8B54179E4}"/>
              </a:ext>
            </a:extLst>
          </p:cNvPr>
          <p:cNvGrpSpPr/>
          <p:nvPr/>
        </p:nvGrpSpPr>
        <p:grpSpPr>
          <a:xfrm>
            <a:off x="5637495" y="1234070"/>
            <a:ext cx="1570755" cy="796213"/>
            <a:chOff x="5637495" y="1211765"/>
            <a:chExt cx="1570755" cy="796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D6DFC9-D843-B1BC-1C4C-9F72DC40A33F}"/>
                </a:ext>
              </a:extLst>
            </p:cNvPr>
            <p:cNvSpPr txBox="1"/>
            <p:nvPr/>
          </p:nvSpPr>
          <p:spPr>
            <a:xfrm>
              <a:off x="5787413" y="1211945"/>
              <a:ext cx="142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Biaya</a:t>
              </a:r>
              <a:r>
                <a:rPr lang="en-US" sz="1600" b="1" dirty="0"/>
                <a:t> </a:t>
              </a:r>
              <a:r>
                <a:rPr lang="en-US" sz="1600" b="1" dirty="0" err="1"/>
                <a:t>Simpan</a:t>
              </a:r>
              <a:endParaRPr lang="en-ID" sz="16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0A8BC8-CFF3-08DD-486B-92C1E449859B}"/>
                </a:ext>
              </a:extLst>
            </p:cNvPr>
            <p:cNvSpPr txBox="1"/>
            <p:nvPr/>
          </p:nvSpPr>
          <p:spPr>
            <a:xfrm>
              <a:off x="5921699" y="1462360"/>
              <a:ext cx="10942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-20%</a:t>
              </a:r>
            </a:p>
            <a:p>
              <a:pPr algn="ctr"/>
              <a:r>
                <a:rPr lang="en-US" sz="1000" dirty="0"/>
                <a:t>(-Rp117.209.200)</a:t>
              </a:r>
              <a:endParaRPr lang="en-ID" sz="1000" dirty="0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8349F497-5273-0F54-038C-5BDCEC9115FA}"/>
                </a:ext>
              </a:extLst>
            </p:cNvPr>
            <p:cNvSpPr/>
            <p:nvPr/>
          </p:nvSpPr>
          <p:spPr>
            <a:xfrm flipV="1">
              <a:off x="6008034" y="1577512"/>
              <a:ext cx="179234" cy="161994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1BE4384-BCAE-6040-D03C-AAB977D58A1E}"/>
                </a:ext>
              </a:extLst>
            </p:cNvPr>
            <p:cNvSpPr/>
            <p:nvPr/>
          </p:nvSpPr>
          <p:spPr>
            <a:xfrm>
              <a:off x="5637495" y="1211765"/>
              <a:ext cx="1570755" cy="79621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E5A68D4-82D9-4536-01D2-D5C899DEF18A}"/>
              </a:ext>
            </a:extLst>
          </p:cNvPr>
          <p:cNvGrpSpPr/>
          <p:nvPr/>
        </p:nvGrpSpPr>
        <p:grpSpPr>
          <a:xfrm>
            <a:off x="5637495" y="2286879"/>
            <a:ext cx="1613792" cy="809556"/>
            <a:chOff x="5637495" y="2286608"/>
            <a:chExt cx="1613792" cy="8095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05A66F-C541-ABD5-DEEC-6C5879DD3F48}"/>
                </a:ext>
              </a:extLst>
            </p:cNvPr>
            <p:cNvSpPr txBox="1"/>
            <p:nvPr/>
          </p:nvSpPr>
          <p:spPr>
            <a:xfrm>
              <a:off x="5830450" y="2286608"/>
              <a:ext cx="14208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Biaya</a:t>
              </a:r>
              <a:r>
                <a:rPr lang="en-US" sz="1600" b="1" dirty="0"/>
                <a:t> </a:t>
              </a:r>
              <a:r>
                <a:rPr lang="en-US" sz="1600" b="1" dirty="0" err="1"/>
                <a:t>Pesan</a:t>
              </a:r>
              <a:endParaRPr lang="en-ID" sz="16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26F311-01BC-7631-819A-A99862806005}"/>
                </a:ext>
              </a:extLst>
            </p:cNvPr>
            <p:cNvSpPr txBox="1"/>
            <p:nvPr/>
          </p:nvSpPr>
          <p:spPr>
            <a:xfrm>
              <a:off x="5891676" y="2550777"/>
              <a:ext cx="10634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-3/4</a:t>
              </a:r>
            </a:p>
            <a:p>
              <a:pPr algn="ctr"/>
              <a:r>
                <a:rPr lang="en-US" sz="1000" dirty="0"/>
                <a:t>(-Rp50.840.000)</a:t>
              </a:r>
              <a:endParaRPr lang="en-ID" sz="1000" dirty="0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F080B239-56A7-2594-526D-A630F316FE8A}"/>
                </a:ext>
              </a:extLst>
            </p:cNvPr>
            <p:cNvSpPr/>
            <p:nvPr/>
          </p:nvSpPr>
          <p:spPr>
            <a:xfrm flipV="1">
              <a:off x="6012451" y="2654126"/>
              <a:ext cx="179234" cy="161994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D92895F-6CC0-6AC6-4535-4F596A696F4D}"/>
                </a:ext>
              </a:extLst>
            </p:cNvPr>
            <p:cNvSpPr/>
            <p:nvPr/>
          </p:nvSpPr>
          <p:spPr>
            <a:xfrm>
              <a:off x="5637495" y="2299951"/>
              <a:ext cx="1570755" cy="79621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535E6CE-09E8-C81B-C3AD-1FCD62F6CC5A}"/>
              </a:ext>
            </a:extLst>
          </p:cNvPr>
          <p:cNvGrpSpPr/>
          <p:nvPr/>
        </p:nvGrpSpPr>
        <p:grpSpPr>
          <a:xfrm>
            <a:off x="5624888" y="3359997"/>
            <a:ext cx="1624102" cy="830186"/>
            <a:chOff x="5624888" y="3359726"/>
            <a:chExt cx="1624102" cy="8301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E62E72-B162-B24C-63C2-3489EE675547}"/>
                </a:ext>
              </a:extLst>
            </p:cNvPr>
            <p:cNvSpPr txBox="1"/>
            <p:nvPr/>
          </p:nvSpPr>
          <p:spPr>
            <a:xfrm>
              <a:off x="5624888" y="3359726"/>
              <a:ext cx="16241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err="1"/>
                <a:t>Biaya</a:t>
              </a:r>
              <a:r>
                <a:rPr lang="en-US" sz="1600" b="1" dirty="0"/>
                <a:t> </a:t>
              </a:r>
              <a:r>
                <a:rPr lang="en-US" sz="1600" b="1" dirty="0" err="1"/>
                <a:t>Persediaan</a:t>
              </a:r>
              <a:endParaRPr lang="en-ID" sz="16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46CD85-A53F-86DB-F63A-204249340C44}"/>
                </a:ext>
              </a:extLst>
            </p:cNvPr>
            <p:cNvSpPr txBox="1"/>
            <p:nvPr/>
          </p:nvSpPr>
          <p:spPr>
            <a:xfrm>
              <a:off x="5891676" y="3643422"/>
              <a:ext cx="11678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-26%</a:t>
              </a:r>
            </a:p>
            <a:p>
              <a:pPr algn="ctr"/>
              <a:r>
                <a:rPr lang="en-US" sz="1000" dirty="0"/>
                <a:t>(-Rp168.049.200)</a:t>
              </a:r>
              <a:endParaRPr lang="en-ID" sz="10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A363C9D-6F62-BF53-DC6D-8397F89CCE76}"/>
                </a:ext>
              </a:extLst>
            </p:cNvPr>
            <p:cNvSpPr/>
            <p:nvPr/>
          </p:nvSpPr>
          <p:spPr>
            <a:xfrm>
              <a:off x="5634865" y="3393699"/>
              <a:ext cx="1573385" cy="79621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2BD82612-8A6D-4339-C792-64B70B269017}"/>
                </a:ext>
              </a:extLst>
            </p:cNvPr>
            <p:cNvSpPr/>
            <p:nvPr/>
          </p:nvSpPr>
          <p:spPr>
            <a:xfrm flipV="1">
              <a:off x="6010196" y="3743038"/>
              <a:ext cx="179234" cy="161994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5410A60-BFE7-0953-F9AD-3D0659378CD7}"/>
              </a:ext>
            </a:extLst>
          </p:cNvPr>
          <p:cNvSpPr/>
          <p:nvPr/>
        </p:nvSpPr>
        <p:spPr>
          <a:xfrm>
            <a:off x="5634864" y="4720705"/>
            <a:ext cx="1573385" cy="7962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EDF5433A-6CE0-AD5A-1B33-10E506367371}"/>
              </a:ext>
            </a:extLst>
          </p:cNvPr>
          <p:cNvSpPr/>
          <p:nvPr/>
        </p:nvSpPr>
        <p:spPr>
          <a:xfrm>
            <a:off x="6040915" y="5197551"/>
            <a:ext cx="179234" cy="161994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59807A-F2F1-9C69-499B-343E5730514C}"/>
              </a:ext>
            </a:extLst>
          </p:cNvPr>
          <p:cNvGrpSpPr/>
          <p:nvPr/>
        </p:nvGrpSpPr>
        <p:grpSpPr>
          <a:xfrm>
            <a:off x="7187142" y="1099307"/>
            <a:ext cx="4373103" cy="2489094"/>
            <a:chOff x="7187142" y="1021249"/>
            <a:chExt cx="4373103" cy="2489094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846F3ADA-7D3F-4FF8-CBB5-200F48CBE6E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62139846"/>
                </p:ext>
              </p:extLst>
            </p:nvPr>
          </p:nvGraphicFramePr>
          <p:xfrm>
            <a:off x="7187142" y="1021249"/>
            <a:ext cx="4373103" cy="24890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7D4DE8-44C7-B5CF-5511-C3DE134DF387}"/>
                </a:ext>
              </a:extLst>
            </p:cNvPr>
            <p:cNvCxnSpPr>
              <a:cxnSpLocks/>
            </p:cNvCxnSpPr>
            <p:nvPr/>
          </p:nvCxnSpPr>
          <p:spPr>
            <a:xfrm>
              <a:off x="9496540" y="1618054"/>
              <a:ext cx="1817783" cy="210729"/>
            </a:xfrm>
            <a:prstGeom prst="line">
              <a:avLst/>
            </a:prstGeom>
            <a:ln>
              <a:solidFill>
                <a:srgbClr val="92D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5B52D5C-B31C-1261-C325-9A1AAFEEBFF9}"/>
                </a:ext>
              </a:extLst>
            </p:cNvPr>
            <p:cNvSpPr txBox="1"/>
            <p:nvPr/>
          </p:nvSpPr>
          <p:spPr>
            <a:xfrm>
              <a:off x="10234836" y="1424541"/>
              <a:ext cx="66121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92D05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-26%</a:t>
              </a:r>
              <a:endParaRPr lang="en-ID" sz="1600" dirty="0">
                <a:solidFill>
                  <a:srgbClr val="92D05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D3847A77-3031-75B8-5164-8505D0DB7D42}"/>
                </a:ext>
              </a:extLst>
            </p:cNvPr>
            <p:cNvSpPr/>
            <p:nvPr/>
          </p:nvSpPr>
          <p:spPr>
            <a:xfrm flipV="1">
              <a:off x="10116266" y="1493798"/>
              <a:ext cx="179234" cy="161994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D85AAD7D-5C80-B881-0E9C-B027E30C430C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45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79509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Graphic spid="42" grpId="0">
        <p:bldAsOne/>
      </p:bldGraphic>
      <p:bldP spid="50" grpId="0"/>
      <p:bldP spid="67" grpId="0"/>
      <p:bldP spid="88" grpId="0" animBg="1"/>
      <p:bldP spid="8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Analisis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Analisis sensitivitas terhadap perubahan parameter harga dan jumlah permintaan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9A0A8-46D3-AB85-E2B4-AB9768FF611E}"/>
              </a:ext>
            </a:extLst>
          </p:cNvPr>
          <p:cNvSpPr txBox="1"/>
          <p:nvPr/>
        </p:nvSpPr>
        <p:spPr>
          <a:xfrm>
            <a:off x="506435" y="5115947"/>
            <a:ext cx="5148154" cy="1323439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Harga </a:t>
            </a:r>
            <a:r>
              <a:rPr lang="en-US" sz="1600" dirty="0" err="1"/>
              <a:t>beli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berbanding</a:t>
            </a:r>
            <a:r>
              <a:rPr lang="en-US" sz="1600" dirty="0"/>
              <a:t> </a:t>
            </a:r>
            <a:r>
              <a:rPr lang="en-US" sz="1600" dirty="0" err="1"/>
              <a:t>lurus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total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sv-SE" sz="1600" dirty="0"/>
              <a:t>karena harga bahan baku mempengaruhi besar biaya pembelian dan biaya simpan gudang. </a:t>
            </a:r>
            <a:r>
              <a:rPr lang="en-US" sz="1600" dirty="0" err="1"/>
              <a:t>Faktor</a:t>
            </a:r>
            <a:r>
              <a:rPr lang="en-US" sz="1600" dirty="0"/>
              <a:t> </a:t>
            </a:r>
            <a:r>
              <a:rPr lang="en-US" sz="1600" dirty="0" err="1"/>
              <a:t>pengaruhi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lain </a:t>
            </a:r>
            <a:r>
              <a:rPr lang="en-US" sz="1600" dirty="0" err="1"/>
              <a:t>ketersediaan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pada </a:t>
            </a:r>
            <a:r>
              <a:rPr lang="en-US" sz="1600" dirty="0" err="1"/>
              <a:t>pemasok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1DA994C-9150-73B3-4462-0E8CF357E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261198"/>
              </p:ext>
            </p:extLst>
          </p:nvPr>
        </p:nvGraphicFramePr>
        <p:xfrm>
          <a:off x="523041" y="1208141"/>
          <a:ext cx="5152389" cy="3497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6CB6F06-4B97-C840-9E9D-8054BDADB6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1977"/>
              </p:ext>
            </p:extLst>
          </p:nvPr>
        </p:nvGraphicFramePr>
        <p:xfrm>
          <a:off x="6333879" y="1237841"/>
          <a:ext cx="5215206" cy="349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3B4F413-7987-75FD-0D63-3C56B1B45E2C}"/>
              </a:ext>
            </a:extLst>
          </p:cNvPr>
          <p:cNvSpPr txBox="1"/>
          <p:nvPr/>
        </p:nvSpPr>
        <p:spPr>
          <a:xfrm>
            <a:off x="6333880" y="5104799"/>
            <a:ext cx="5229763" cy="1323439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berbanding</a:t>
            </a:r>
            <a:r>
              <a:rPr lang="en-US" sz="1600" dirty="0"/>
              <a:t> </a:t>
            </a:r>
            <a:r>
              <a:rPr lang="en-US" sz="1600" dirty="0" err="1"/>
              <a:t>lurus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total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sv-SE" sz="1600" dirty="0"/>
              <a:t>karena jumlah permintaan bahan baku menentukan besar dan kecilnya kuantitas bahan baku yang perlu dipesan dan disimpan. </a:t>
            </a:r>
            <a:r>
              <a:rPr lang="en-US" sz="1600" dirty="0" err="1"/>
              <a:t>Faktor</a:t>
            </a:r>
            <a:r>
              <a:rPr lang="en-US" sz="1600" dirty="0"/>
              <a:t> </a:t>
            </a:r>
            <a:r>
              <a:rPr lang="en-US" sz="1600" dirty="0" err="1"/>
              <a:t>pengaruh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lain </a:t>
            </a:r>
            <a:r>
              <a:rPr lang="en-US" sz="1600" dirty="0" err="1"/>
              <a:t>regulasi</a:t>
            </a:r>
            <a:r>
              <a:rPr lang="en-US" sz="1600" dirty="0"/>
              <a:t> </a:t>
            </a:r>
            <a:r>
              <a:rPr lang="en-US" sz="1600" dirty="0" err="1"/>
              <a:t>pemerintah</a:t>
            </a:r>
            <a:r>
              <a:rPr lang="en-US" sz="1600" dirty="0"/>
              <a:t> dan </a:t>
            </a:r>
            <a:r>
              <a:rPr lang="en-US" sz="1600" dirty="0" err="1"/>
              <a:t>munculnya</a:t>
            </a:r>
            <a:r>
              <a:rPr lang="en-US" sz="1600" dirty="0"/>
              <a:t> </a:t>
            </a:r>
            <a:r>
              <a:rPr lang="en-US" sz="1600" dirty="0" err="1"/>
              <a:t>kompetitor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735357-7ADE-0162-702E-209A9CBD4E76}"/>
              </a:ext>
            </a:extLst>
          </p:cNvPr>
          <p:cNvCxnSpPr>
            <a:cxnSpLocks/>
          </p:cNvCxnSpPr>
          <p:nvPr/>
        </p:nvCxnSpPr>
        <p:spPr>
          <a:xfrm>
            <a:off x="5962825" y="1176980"/>
            <a:ext cx="0" cy="562851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461FC3-1545-596E-D806-D21A3DC95253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45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66855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Graphic spid="19" grpId="0">
        <p:bldAsOne/>
      </p:bldGraphic>
      <p:bldGraphic spid="22" grpId="0">
        <p:bldAsOne/>
      </p:bldGraphic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Kesimpulan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0BA0C-0B69-8DE2-54AF-742F4C77F6E6}"/>
              </a:ext>
            </a:extLst>
          </p:cNvPr>
          <p:cNvSpPr txBox="1"/>
          <p:nvPr/>
        </p:nvSpPr>
        <p:spPr>
          <a:xfrm>
            <a:off x="506435" y="1299545"/>
            <a:ext cx="11021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600" dirty="0" err="1"/>
              <a:t>Pengembangan</a:t>
            </a:r>
            <a:r>
              <a:rPr lang="en-US" sz="1600" dirty="0"/>
              <a:t> model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i="1" dirty="0"/>
              <a:t>Mixed Integer Linear Programming </a:t>
            </a:r>
            <a:r>
              <a:rPr lang="en-US" sz="1600" dirty="0"/>
              <a:t>(MILP)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b="1" dirty="0" err="1"/>
              <a:t>meminimalkan</a:t>
            </a:r>
            <a:r>
              <a:rPr lang="en-US" sz="1600" b="1" dirty="0"/>
              <a:t> total </a:t>
            </a:r>
            <a:r>
              <a:rPr lang="en-US" sz="1600" b="1" dirty="0" err="1"/>
              <a:t>biaya</a:t>
            </a:r>
            <a:r>
              <a:rPr lang="en-US" sz="1600" b="1" dirty="0"/>
              <a:t> </a:t>
            </a:r>
            <a:r>
              <a:rPr lang="en-US" sz="1600" b="1" dirty="0" err="1"/>
              <a:t>persediaan</a:t>
            </a:r>
            <a:r>
              <a:rPr lang="en-US" sz="1600" b="1" dirty="0"/>
              <a:t> </a:t>
            </a:r>
            <a:r>
              <a:rPr lang="en-US" sz="1600" b="1" dirty="0" err="1"/>
              <a:t>sebesar</a:t>
            </a:r>
            <a:r>
              <a:rPr lang="en-US" sz="1600" b="1" dirty="0"/>
              <a:t> 26%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setara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Rp168.049.200 dan </a:t>
            </a:r>
            <a:r>
              <a:rPr lang="en-US" sz="1600" dirty="0" err="1"/>
              <a:t>meningkatkan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inventory turnover </a:t>
            </a:r>
            <a:r>
              <a:rPr lang="en-US" sz="1600" dirty="0" err="1"/>
              <a:t>perusahaaan</a:t>
            </a:r>
            <a:r>
              <a:rPr lang="en-US" sz="1600" dirty="0"/>
              <a:t> </a:t>
            </a:r>
            <a:r>
              <a:rPr lang="en-US" sz="1600" dirty="0" err="1"/>
              <a:t>sebesar</a:t>
            </a:r>
            <a:r>
              <a:rPr lang="en-US" sz="1600" dirty="0"/>
              <a:t> 1,37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09C827-DECF-7DCA-3D01-61067873D0B7}"/>
              </a:ext>
            </a:extLst>
          </p:cNvPr>
          <p:cNvSpPr txBox="1"/>
          <p:nvPr/>
        </p:nvSpPr>
        <p:spPr>
          <a:xfrm>
            <a:off x="2485632" y="3307267"/>
            <a:ext cx="1864912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Rp654.648.099</a:t>
            </a:r>
            <a:r>
              <a:rPr lang="en-US" sz="2000" b="1" dirty="0"/>
              <a:t> </a:t>
            </a:r>
          </a:p>
          <a:p>
            <a:pPr algn="ctr"/>
            <a:r>
              <a:rPr lang="en-US" sz="1050" dirty="0"/>
              <a:t>(</a:t>
            </a:r>
            <a:r>
              <a:rPr lang="en-US" sz="1050" dirty="0" err="1"/>
              <a:t>Biaya</a:t>
            </a:r>
            <a:r>
              <a:rPr lang="en-US" sz="1050" dirty="0"/>
              <a:t> </a:t>
            </a:r>
            <a:r>
              <a:rPr lang="en-US" sz="1050" dirty="0" err="1"/>
              <a:t>Aktual</a:t>
            </a:r>
            <a:r>
              <a:rPr lang="en-US" sz="1050" dirty="0"/>
              <a:t>)</a:t>
            </a:r>
            <a:endParaRPr lang="en-ID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7A7FA-17BF-63B3-AE41-48ED7B35D02C}"/>
              </a:ext>
            </a:extLst>
          </p:cNvPr>
          <p:cNvSpPr/>
          <p:nvPr/>
        </p:nvSpPr>
        <p:spPr>
          <a:xfrm>
            <a:off x="2124412" y="2121798"/>
            <a:ext cx="7801567" cy="20487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A8EB02-678F-4982-1A8D-34BF54BFA812}"/>
              </a:ext>
            </a:extLst>
          </p:cNvPr>
          <p:cNvSpPr txBox="1"/>
          <p:nvPr/>
        </p:nvSpPr>
        <p:spPr>
          <a:xfrm>
            <a:off x="7657578" y="3305512"/>
            <a:ext cx="1864912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Rp486.598.899 </a:t>
            </a:r>
          </a:p>
          <a:p>
            <a:pPr algn="ctr"/>
            <a:r>
              <a:rPr lang="en-US" sz="1050" dirty="0"/>
              <a:t>(</a:t>
            </a:r>
            <a:r>
              <a:rPr lang="en-US" sz="1050" dirty="0" err="1"/>
              <a:t>Biaya</a:t>
            </a:r>
            <a:r>
              <a:rPr lang="en-US" sz="1050" dirty="0"/>
              <a:t> Model)</a:t>
            </a:r>
            <a:endParaRPr lang="en-ID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192C5E-6FCA-B8F9-410B-BB635A287AFC}"/>
              </a:ext>
            </a:extLst>
          </p:cNvPr>
          <p:cNvSpPr txBox="1"/>
          <p:nvPr/>
        </p:nvSpPr>
        <p:spPr>
          <a:xfrm>
            <a:off x="432022" y="4263115"/>
            <a:ext cx="11021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keputusan</a:t>
            </a:r>
            <a:r>
              <a:rPr lang="en-US" sz="1600" dirty="0"/>
              <a:t> </a:t>
            </a:r>
            <a:r>
              <a:rPr lang="en-US" sz="1600" b="1" dirty="0" err="1"/>
              <a:t>kuantitas</a:t>
            </a:r>
            <a:r>
              <a:rPr lang="en-US" sz="1600" b="1" dirty="0"/>
              <a:t> </a:t>
            </a:r>
            <a:r>
              <a:rPr lang="en-US" sz="1600" b="1" dirty="0" err="1"/>
              <a:t>pesan</a:t>
            </a:r>
            <a:r>
              <a:rPr lang="en-US" sz="1600" b="1" dirty="0"/>
              <a:t> (Q) dan </a:t>
            </a:r>
            <a:r>
              <a:rPr lang="en-US" sz="1600" b="1" dirty="0" err="1"/>
              <a:t>waktu</a:t>
            </a:r>
            <a:r>
              <a:rPr lang="en-US" sz="1600" b="1" dirty="0"/>
              <a:t> </a:t>
            </a:r>
            <a:r>
              <a:rPr lang="en-US" sz="1600" b="1" dirty="0" err="1"/>
              <a:t>pesan</a:t>
            </a:r>
            <a:r>
              <a:rPr lang="en-US" sz="1600" b="1" dirty="0"/>
              <a:t> (Y) yang optimal </a:t>
            </a:r>
            <a:r>
              <a:rPr lang="en-US" sz="1600" dirty="0" err="1"/>
              <a:t>dihasilkan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model pada </a:t>
            </a:r>
            <a:r>
              <a:rPr lang="en-US" sz="1600" dirty="0" err="1"/>
              <a:t>periode</a:t>
            </a:r>
            <a:r>
              <a:rPr lang="en-US" sz="1600" dirty="0"/>
              <a:t> </a:t>
            </a:r>
            <a:r>
              <a:rPr lang="en-US" sz="1600" dirty="0" err="1"/>
              <a:t>perencanaan</a:t>
            </a:r>
            <a:r>
              <a:rPr lang="en-US" sz="1600" dirty="0"/>
              <a:t> dan </a:t>
            </a:r>
            <a:r>
              <a:rPr lang="en-US" sz="1600" dirty="0" err="1"/>
              <a:t>penjadwalan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yang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ditemukan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4CD01C-3AF6-5EE3-1EFA-8B59A62F5980}"/>
              </a:ext>
            </a:extLst>
          </p:cNvPr>
          <p:cNvSpPr txBox="1"/>
          <p:nvPr/>
        </p:nvSpPr>
        <p:spPr>
          <a:xfrm>
            <a:off x="4239498" y="2164150"/>
            <a:ext cx="35162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Total </a:t>
            </a:r>
            <a:r>
              <a:rPr lang="en-US" sz="2000" b="1" dirty="0" err="1"/>
              <a:t>Biaya</a:t>
            </a:r>
            <a:r>
              <a:rPr lang="en-US" sz="2000" b="1" dirty="0"/>
              <a:t> </a:t>
            </a:r>
            <a:r>
              <a:rPr lang="en-US" sz="2000" b="1" dirty="0" err="1"/>
              <a:t>Persediaan</a:t>
            </a:r>
            <a:endParaRPr lang="en-ID" sz="2000" b="1" dirty="0"/>
          </a:p>
        </p:txBody>
      </p:sp>
      <p:pic>
        <p:nvPicPr>
          <p:cNvPr id="27" name="Graphic 26" descr="Money with solid fill">
            <a:extLst>
              <a:ext uri="{FF2B5EF4-FFF2-40B4-BE49-F238E27FC236}">
                <a16:creationId xmlns:a16="http://schemas.microsoft.com/office/drawing/2014/main" id="{A822C156-D02F-CFE8-F2F6-3CC11C041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9570" y="2438751"/>
            <a:ext cx="911381" cy="911381"/>
          </a:xfrm>
          <a:prstGeom prst="rect">
            <a:avLst/>
          </a:prstGeom>
        </p:spPr>
      </p:pic>
      <p:pic>
        <p:nvPicPr>
          <p:cNvPr id="28" name="Graphic 27" descr="Money with solid fill">
            <a:extLst>
              <a:ext uri="{FF2B5EF4-FFF2-40B4-BE49-F238E27FC236}">
                <a16:creationId xmlns:a16="http://schemas.microsoft.com/office/drawing/2014/main" id="{2CBB551E-DF40-9C20-5168-A7248B770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8369"/>
          <a:stretch/>
        </p:blipFill>
        <p:spPr>
          <a:xfrm>
            <a:off x="8134343" y="2799635"/>
            <a:ext cx="911381" cy="5616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BE42ED-EFB7-437F-4ACB-0424B5D0BEC2}"/>
              </a:ext>
            </a:extLst>
          </p:cNvPr>
          <p:cNvCxnSpPr>
            <a:cxnSpLocks/>
          </p:cNvCxnSpPr>
          <p:nvPr/>
        </p:nvCxnSpPr>
        <p:spPr>
          <a:xfrm>
            <a:off x="4608393" y="3506348"/>
            <a:ext cx="2833604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3E12A54-C696-B5CF-BC4D-D3F88DADA5AF}"/>
              </a:ext>
            </a:extLst>
          </p:cNvPr>
          <p:cNvSpPr txBox="1"/>
          <p:nvPr/>
        </p:nvSpPr>
        <p:spPr>
          <a:xfrm>
            <a:off x="2084125" y="5092257"/>
            <a:ext cx="3144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Total Q</a:t>
            </a:r>
            <a:endParaRPr lang="en-ID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83C76B-A651-6384-B231-BC833BAA937C}"/>
              </a:ext>
            </a:extLst>
          </p:cNvPr>
          <p:cNvSpPr txBox="1"/>
          <p:nvPr/>
        </p:nvSpPr>
        <p:spPr>
          <a:xfrm>
            <a:off x="2527582" y="6108518"/>
            <a:ext cx="2261296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7.494.333</a:t>
            </a:r>
          </a:p>
          <a:p>
            <a:pPr algn="ctr"/>
            <a:r>
              <a:rPr lang="en-US" sz="1050" dirty="0"/>
              <a:t>(Kilogram)</a:t>
            </a:r>
            <a:endParaRPr lang="en-US" sz="105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988954-7F62-DB5C-6D9B-498FA39663F5}"/>
              </a:ext>
            </a:extLst>
          </p:cNvPr>
          <p:cNvSpPr/>
          <p:nvPr/>
        </p:nvSpPr>
        <p:spPr>
          <a:xfrm>
            <a:off x="2133228" y="5043977"/>
            <a:ext cx="3046613" cy="16054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7B2731-38B3-A2CC-7697-32A5FBB7D330}"/>
              </a:ext>
            </a:extLst>
          </p:cNvPr>
          <p:cNvSpPr txBox="1"/>
          <p:nvPr/>
        </p:nvSpPr>
        <p:spPr>
          <a:xfrm>
            <a:off x="6781161" y="5092257"/>
            <a:ext cx="3144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Total Y</a:t>
            </a:r>
            <a:endParaRPr lang="en-ID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1687E-1489-A55B-DDEB-5F6A39B39DB3}"/>
              </a:ext>
            </a:extLst>
          </p:cNvPr>
          <p:cNvSpPr txBox="1"/>
          <p:nvPr/>
        </p:nvSpPr>
        <p:spPr>
          <a:xfrm>
            <a:off x="7244545" y="6061984"/>
            <a:ext cx="2261296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138</a:t>
            </a:r>
          </a:p>
          <a:p>
            <a:pPr algn="ctr"/>
            <a:r>
              <a:rPr lang="en-US" sz="1050" dirty="0"/>
              <a:t>(Kali </a:t>
            </a:r>
            <a:r>
              <a:rPr lang="en-US" sz="1050" dirty="0" err="1"/>
              <a:t>Pemesanan</a:t>
            </a:r>
            <a:r>
              <a:rPr lang="en-US" sz="1050" dirty="0"/>
              <a:t>)</a:t>
            </a:r>
            <a:endParaRPr lang="en-ID" sz="105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1F539D-9C3B-F773-695A-59EED032AEF6}"/>
              </a:ext>
            </a:extLst>
          </p:cNvPr>
          <p:cNvSpPr/>
          <p:nvPr/>
        </p:nvSpPr>
        <p:spPr>
          <a:xfrm>
            <a:off x="6830264" y="5040396"/>
            <a:ext cx="3046613" cy="16054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0ED6FA-6832-3F88-2FAD-D6006B7D8F3B}"/>
              </a:ext>
            </a:extLst>
          </p:cNvPr>
          <p:cNvSpPr txBox="1"/>
          <p:nvPr/>
        </p:nvSpPr>
        <p:spPr>
          <a:xfrm>
            <a:off x="4924292" y="3068910"/>
            <a:ext cx="2146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-26%</a:t>
            </a:r>
          </a:p>
        </p:txBody>
      </p:sp>
      <p:pic>
        <p:nvPicPr>
          <p:cNvPr id="42" name="Picture 2" descr="Supplier icon. linear vector illustration. outline supplier icon • wall  stickers graphic, background, black | myloview.com">
            <a:extLst>
              <a:ext uri="{FF2B5EF4-FFF2-40B4-BE49-F238E27FC236}">
                <a16:creationId xmlns:a16="http://schemas.microsoft.com/office/drawing/2014/main" id="{525FD574-C597-DFCD-6034-F74B83AE0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28849" r="23898" b="36960"/>
          <a:stretch/>
        </p:blipFill>
        <p:spPr bwMode="auto">
          <a:xfrm>
            <a:off x="7881336" y="5467437"/>
            <a:ext cx="945398" cy="5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novasi Baru Mengubah Sampah Plastik Jadi Kertas yang Mudah Terurai">
            <a:extLst>
              <a:ext uri="{FF2B5EF4-FFF2-40B4-BE49-F238E27FC236}">
                <a16:creationId xmlns:a16="http://schemas.microsoft.com/office/drawing/2014/main" id="{F8FEC9D3-A14C-B7BC-5F34-CD6FE55E5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827" b="31950"/>
          <a:stretch/>
        </p:blipFill>
        <p:spPr bwMode="auto">
          <a:xfrm>
            <a:off x="3330665" y="5499186"/>
            <a:ext cx="642335" cy="60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100% Kepingan Plastik Daur Ulang Bening/kepingan Botol Pet Di Bale - Buy  Pos Konsumen Pet Botol Scrap,Botol Pet Memo Untuk Dijual,Limbah Plastik  Bekas Product on Alibaba.com">
            <a:extLst>
              <a:ext uri="{FF2B5EF4-FFF2-40B4-BE49-F238E27FC236}">
                <a16:creationId xmlns:a16="http://schemas.microsoft.com/office/drawing/2014/main" id="{093CD495-D5E1-1B2E-0A82-125F5BEF0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13322"/>
          <a:stretch/>
        </p:blipFill>
        <p:spPr bwMode="auto">
          <a:xfrm>
            <a:off x="2652233" y="5499689"/>
            <a:ext cx="602333" cy="60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Pet bottles scrap in United States, Pet bottles scrap Manufacturers &amp;  Suppliers in United States">
            <a:extLst>
              <a:ext uri="{FF2B5EF4-FFF2-40B4-BE49-F238E27FC236}">
                <a16:creationId xmlns:a16="http://schemas.microsoft.com/office/drawing/2014/main" id="{3CB210D6-5916-9F9E-F754-42D285BB5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t="9331" b="12825"/>
          <a:stretch/>
        </p:blipFill>
        <p:spPr bwMode="auto">
          <a:xfrm>
            <a:off x="4023164" y="5495879"/>
            <a:ext cx="630921" cy="61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6193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  <p:bldP spid="18" grpId="0" animBg="1"/>
      <p:bldP spid="22" grpId="0"/>
      <p:bldP spid="25" grpId="0"/>
      <p:bldP spid="26" grpId="0"/>
      <p:bldP spid="32" grpId="0"/>
      <p:bldP spid="33" grpId="0"/>
      <p:bldP spid="34" grpId="0" animBg="1"/>
      <p:bldP spid="37" grpId="0"/>
      <p:bldP spid="38" grpId="0"/>
      <p:bldP spid="39" grpId="0" animBg="1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Saran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358C82-008E-17A0-3461-7331A50F8080}"/>
              </a:ext>
            </a:extLst>
          </p:cNvPr>
          <p:cNvSpPr txBox="1"/>
          <p:nvPr/>
        </p:nvSpPr>
        <p:spPr>
          <a:xfrm>
            <a:off x="1949575" y="1850642"/>
            <a:ext cx="9614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selanjutnya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data </a:t>
            </a:r>
            <a:r>
              <a:rPr lang="en-US" sz="1600" b="1" dirty="0" err="1"/>
              <a:t>historis</a:t>
            </a:r>
            <a:r>
              <a:rPr lang="en-US" sz="1600" b="1" dirty="0"/>
              <a:t> yang </a:t>
            </a:r>
            <a:r>
              <a:rPr lang="en-US" sz="1600" b="1" dirty="0" err="1"/>
              <a:t>lebih</a:t>
            </a:r>
            <a:r>
              <a:rPr lang="en-US" sz="1600" b="1" dirty="0"/>
              <a:t> </a:t>
            </a:r>
            <a:r>
              <a:rPr lang="en-US" sz="1600" b="1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akurat</a:t>
            </a:r>
            <a:endParaRPr lang="en-US" sz="1600" dirty="0"/>
          </a:p>
        </p:txBody>
      </p:sp>
      <p:pic>
        <p:nvPicPr>
          <p:cNvPr id="4" name="Graphic 3" descr="Clipboard with solid fill">
            <a:extLst>
              <a:ext uri="{FF2B5EF4-FFF2-40B4-BE49-F238E27FC236}">
                <a16:creationId xmlns:a16="http://schemas.microsoft.com/office/drawing/2014/main" id="{0AC825ED-D7ED-DA4D-6CA3-8AB1744F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10" y="1456579"/>
            <a:ext cx="1334464" cy="1334464"/>
          </a:xfrm>
          <a:prstGeom prst="rect">
            <a:avLst/>
          </a:prstGeom>
        </p:spPr>
      </p:pic>
      <p:pic>
        <p:nvPicPr>
          <p:cNvPr id="6" name="Graphic 5" descr="Clipboard with solid fill">
            <a:extLst>
              <a:ext uri="{FF2B5EF4-FFF2-40B4-BE49-F238E27FC236}">
                <a16:creationId xmlns:a16="http://schemas.microsoft.com/office/drawing/2014/main" id="{758C80AE-669E-D870-0060-A84FA6712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10" y="3187854"/>
            <a:ext cx="1334464" cy="1334464"/>
          </a:xfrm>
          <a:prstGeom prst="rect">
            <a:avLst/>
          </a:prstGeom>
        </p:spPr>
      </p:pic>
      <p:pic>
        <p:nvPicPr>
          <p:cNvPr id="9" name="Graphic 8" descr="Clipboard with solid fill">
            <a:extLst>
              <a:ext uri="{FF2B5EF4-FFF2-40B4-BE49-F238E27FC236}">
                <a16:creationId xmlns:a16="http://schemas.microsoft.com/office/drawing/2014/main" id="{27059260-A6FE-9D54-6FEB-68E045882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810" y="4997186"/>
            <a:ext cx="1334464" cy="13344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B73A88-532F-F186-61A0-D0DBBBD932E7}"/>
              </a:ext>
            </a:extLst>
          </p:cNvPr>
          <p:cNvSpPr/>
          <p:nvPr/>
        </p:nvSpPr>
        <p:spPr>
          <a:xfrm>
            <a:off x="1003331" y="172195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214AD7-A4B0-E6F8-F5F0-1E3E6F72F213}"/>
              </a:ext>
            </a:extLst>
          </p:cNvPr>
          <p:cNvSpPr/>
          <p:nvPr/>
        </p:nvSpPr>
        <p:spPr>
          <a:xfrm>
            <a:off x="992179" y="345514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37EC4-22F1-862E-7D38-179C8B5AC3CA}"/>
              </a:ext>
            </a:extLst>
          </p:cNvPr>
          <p:cNvSpPr/>
          <p:nvPr/>
        </p:nvSpPr>
        <p:spPr>
          <a:xfrm>
            <a:off x="992179" y="5277331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8ED50-C96B-9A71-36C2-B7C350171FDE}"/>
              </a:ext>
            </a:extLst>
          </p:cNvPr>
          <p:cNvSpPr txBox="1"/>
          <p:nvPr/>
        </p:nvSpPr>
        <p:spPr>
          <a:xfrm>
            <a:off x="1927270" y="3591178"/>
            <a:ext cx="9666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Membandingkan</a:t>
            </a:r>
            <a:r>
              <a:rPr lang="en-US" sz="1600" dirty="0"/>
              <a:t> </a:t>
            </a:r>
            <a:r>
              <a:rPr lang="en-US" sz="1600" b="1" dirty="0" err="1"/>
              <a:t>penggunaan</a:t>
            </a:r>
            <a:r>
              <a:rPr lang="en-US" sz="1600" b="1" dirty="0"/>
              <a:t> </a:t>
            </a:r>
            <a:r>
              <a:rPr lang="en-US" sz="1600" b="1" dirty="0" err="1"/>
              <a:t>jenis</a:t>
            </a:r>
            <a:r>
              <a:rPr lang="en-US" sz="1600" b="1" dirty="0"/>
              <a:t> model dan </a:t>
            </a:r>
            <a:r>
              <a:rPr lang="en-US" sz="1600" b="1" dirty="0" err="1"/>
              <a:t>metode</a:t>
            </a:r>
            <a:r>
              <a:rPr lang="en-US" sz="1600" b="1" dirty="0"/>
              <a:t> yang </a:t>
            </a:r>
            <a:r>
              <a:rPr lang="en-US" sz="1600" b="1" dirty="0" err="1"/>
              <a:t>berbeda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, </a:t>
            </a:r>
            <a:r>
              <a:rPr lang="en-US" sz="1600" dirty="0" err="1"/>
              <a:t>perhitungan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, dan </a:t>
            </a:r>
            <a:r>
              <a:rPr lang="en-US" sz="1600" dirty="0" err="1"/>
              <a:t>pemrograman</a:t>
            </a:r>
            <a:r>
              <a:rPr lang="en-US" sz="1600" dirty="0"/>
              <a:t> model </a:t>
            </a:r>
            <a:r>
              <a:rPr lang="en-US" sz="1600" dirty="0" err="1"/>
              <a:t>optimasi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B7265E-F870-ADD1-E223-166351F3D48B}"/>
              </a:ext>
            </a:extLst>
          </p:cNvPr>
          <p:cNvSpPr txBox="1"/>
          <p:nvPr/>
        </p:nvSpPr>
        <p:spPr>
          <a:xfrm>
            <a:off x="1949575" y="5398787"/>
            <a:ext cx="9614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Penerapan</a:t>
            </a:r>
            <a:r>
              <a:rPr lang="en-US" sz="1600" dirty="0"/>
              <a:t> </a:t>
            </a:r>
            <a:r>
              <a:rPr lang="en-US" sz="1600" b="1" dirty="0"/>
              <a:t>model </a:t>
            </a:r>
            <a:r>
              <a:rPr lang="en-US" sz="1600" b="1" dirty="0" err="1"/>
              <a:t>optimasi</a:t>
            </a:r>
            <a:r>
              <a:rPr lang="en-US" sz="1600" b="1" dirty="0"/>
              <a:t> </a:t>
            </a:r>
            <a:r>
              <a:rPr lang="en-US" sz="1600" b="1" dirty="0" err="1"/>
              <a:t>persediaan</a:t>
            </a:r>
            <a:r>
              <a:rPr lang="en-US" sz="1600" b="1" dirty="0"/>
              <a:t> </a:t>
            </a:r>
            <a:r>
              <a:rPr lang="en-US" sz="1600" b="1" dirty="0" err="1"/>
              <a:t>dengan</a:t>
            </a:r>
            <a:r>
              <a:rPr lang="en-US" sz="1600" b="1" dirty="0"/>
              <a:t> MILP </a:t>
            </a:r>
            <a:r>
              <a:rPr lang="en-US" sz="1600" b="1" dirty="0" err="1"/>
              <a:t>dapat</a:t>
            </a:r>
            <a:r>
              <a:rPr lang="en-US" sz="1600" b="1" dirty="0"/>
              <a:t> </a:t>
            </a:r>
            <a:r>
              <a:rPr lang="en-US" sz="1600" b="1" dirty="0" err="1"/>
              <a:t>digunakan</a:t>
            </a:r>
            <a:r>
              <a:rPr lang="en-US" sz="1600" b="1" dirty="0"/>
              <a:t> oleh </a:t>
            </a:r>
            <a:r>
              <a:rPr lang="en-US" sz="1600" b="1" dirty="0" err="1"/>
              <a:t>perusahaan</a:t>
            </a:r>
            <a:r>
              <a:rPr lang="en-US" sz="1600" b="1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rekomendasi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memperbaiki</a:t>
            </a:r>
            <a:r>
              <a:rPr lang="en-US" sz="1600" dirty="0"/>
              <a:t> </a:t>
            </a:r>
            <a:r>
              <a:rPr lang="en-US" sz="1600" dirty="0" err="1"/>
              <a:t>penjadwalan</a:t>
            </a:r>
            <a:r>
              <a:rPr lang="en-US" sz="1600" dirty="0"/>
              <a:t> </a:t>
            </a:r>
            <a:r>
              <a:rPr lang="en-US" sz="1600" dirty="0" err="1"/>
              <a:t>bahan</a:t>
            </a:r>
            <a:r>
              <a:rPr lang="en-US" sz="1600" dirty="0"/>
              <a:t> </a:t>
            </a:r>
            <a:r>
              <a:rPr lang="en-US" sz="1600" dirty="0" err="1"/>
              <a:t>baku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minimum</a:t>
            </a:r>
          </a:p>
        </p:txBody>
      </p:sp>
    </p:spTree>
    <p:extLst>
      <p:ext uri="{BB962C8B-B14F-4D97-AF65-F5344CB8AC3E}">
        <p14:creationId xmlns:p14="http://schemas.microsoft.com/office/powerpoint/2010/main" val="6421503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5" grpId="0"/>
      <p:bldP spid="17" grpId="0"/>
      <p:bldP spid="20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C40BCB7-5975-A756-838C-F1ECFC502437}"/>
              </a:ext>
            </a:extLst>
          </p:cNvPr>
          <p:cNvSpPr txBox="1"/>
          <p:nvPr/>
        </p:nvSpPr>
        <p:spPr>
          <a:xfrm>
            <a:off x="422028" y="1029619"/>
            <a:ext cx="11263536" cy="587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Ali, S. S.,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Elsamahy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T.,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Koutra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E.,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Kornaros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M., El-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Sheekh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M., Abdelkarim, E. A., Zhu, D., &amp; Sun, J. (2021).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Degradation of conventional plastic 	wastes in the environment: A review on current status of knowledge and future perspectives of disposal. Science of the Total 	Environment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771, 144719. https://doi.org/10.1016/j.scitotenv.2020.144719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Arnold, T., Chapman, S. N., &amp; Clive, L. M. (2012).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Introduction to materials management 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7th ed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.). Pearson Prentice Hall.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Atabay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D. (2018).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Comparison of Optimization Methods for Model Predictive Control: An Application to a Compressed Air Energy Storage System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Fiorotto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D. J., Jans, R., &amp; Silvio. (2017).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An analysis of formulations for the capacitated lot sizing problem with setup crossover. Computers &amp; 	Industrial Engineering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106, 338–350. 	https://doi.org/10.1016/j.cie.2016.12.037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Geyer, R.,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J. R., &amp; Law, K. L. (2017).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Production, use, and fate of all plastics ever made. Science Advances, 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3(7). 	https://doi.org/10.1126/sciadv.1700782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Gurobi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Optimization. (2021).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Documentation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4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Gurobi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 Optimization Reference Manual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https://www.gurobi.com/documentation/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Heizer, J. &amp; Barry, R. (2014).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Operations management: sustainability and supply chain management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Pearson Education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Hopewell, J., Dvorak, R., &amp;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Kosior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E. (2009).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Plastics recycling: Challenges and Opportunities. Philosophical Transactions of the Royal Society B: 	Biological Sciences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364(1526), 2115–2126. https://doi.org/10.1098/rstb.2008.0311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International Union for Conservation of Nature - IUCN. (2021).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Marine plastic pollution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https://www.iucn.org/resources/issues-brief/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Jacobs, F. R., &amp; Chase, R. B. (2014).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Operations and Supply Chain Management 14th edition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McGraw-Hill Education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/>
              <a:t>Jambeck</a:t>
            </a:r>
            <a:r>
              <a:rPr lang="en-US" sz="1400" dirty="0"/>
              <a:t>, J. R., Geyer, R., Wilcox, C., Siegler, T. R., Perryman, M., </a:t>
            </a:r>
            <a:r>
              <a:rPr lang="en-US" sz="1400" dirty="0" err="1"/>
              <a:t>Andrady</a:t>
            </a:r>
            <a:r>
              <a:rPr lang="en-US" sz="1400" dirty="0"/>
              <a:t>, A., Narayan, R., &amp; Law, K. L. (2015). </a:t>
            </a:r>
            <a:r>
              <a:rPr lang="en-US" sz="1400" i="1" dirty="0"/>
              <a:t>Plastic Waste Inputs from Land into the 	Ocean</a:t>
            </a:r>
            <a:r>
              <a:rPr lang="en-US" sz="1400" dirty="0"/>
              <a:t>. </a:t>
            </a:r>
            <a:r>
              <a:rPr lang="en-US" sz="1400" i="1" dirty="0"/>
              <a:t>Science</a:t>
            </a:r>
            <a:r>
              <a:rPr lang="en-US" sz="1400" dirty="0"/>
              <a:t>, 347(6223), 768–771. 	https://doi.org/10.1126/science.1260352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/>
              <a:t>Johns, D. T., &amp; Harding, H. A. (2001). </a:t>
            </a:r>
            <a:r>
              <a:rPr lang="en-US" sz="1400" i="1" dirty="0"/>
              <a:t>Operations Management</a:t>
            </a:r>
            <a:r>
              <a:rPr lang="en-US" sz="1400" dirty="0"/>
              <a:t>, </a:t>
            </a:r>
            <a:r>
              <a:rPr lang="en-US" sz="1400" dirty="0" err="1"/>
              <a:t>alih</a:t>
            </a:r>
            <a:r>
              <a:rPr lang="en-US" sz="1400" dirty="0"/>
              <a:t> </a:t>
            </a:r>
            <a:r>
              <a:rPr lang="en-US" sz="1400" dirty="0" err="1"/>
              <a:t>bahasa</a:t>
            </a:r>
            <a:r>
              <a:rPr lang="en-US" sz="1400" dirty="0"/>
              <a:t> </a:t>
            </a:r>
            <a:r>
              <a:rPr lang="en-US" sz="1400" dirty="0" err="1"/>
              <a:t>Kresnohadi</a:t>
            </a:r>
            <a:r>
              <a:rPr lang="en-US" sz="1400" dirty="0"/>
              <a:t> </a:t>
            </a:r>
            <a:r>
              <a:rPr lang="en-US" sz="1400" dirty="0" err="1"/>
              <a:t>Ariyoto</a:t>
            </a:r>
            <a:r>
              <a:rPr lang="en-US" sz="1400" dirty="0"/>
              <a:t>. </a:t>
            </a:r>
            <a:r>
              <a:rPr lang="en-US" sz="1400" dirty="0" err="1"/>
              <a:t>Salemba</a:t>
            </a:r>
            <a:r>
              <a:rPr lang="en-US" sz="1400" dirty="0"/>
              <a:t> </a:t>
            </a:r>
            <a:r>
              <a:rPr lang="en-US" sz="1400" dirty="0" err="1"/>
              <a:t>Empat</a:t>
            </a:r>
            <a:r>
              <a:rPr lang="en-US" sz="1400" dirty="0"/>
              <a:t>. (</a:t>
            </a:r>
            <a:r>
              <a:rPr lang="en-US" sz="1400" i="1" dirty="0"/>
              <a:t>Original work published</a:t>
            </a:r>
            <a:r>
              <a:rPr lang="en-US" sz="1400" dirty="0"/>
              <a:t> 1989)</a:t>
            </a:r>
            <a:endParaRPr lang="en-ID" sz="1400" dirty="0"/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Referensi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Sumber-sumber acuan dalam penelitian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C02470-4E1C-11DE-DE01-0AAFDCC0E031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567BB-D4EC-A894-4D97-446CA91E09E1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50084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C40BCB7-5975-A756-838C-F1ECFC502437}"/>
              </a:ext>
            </a:extLst>
          </p:cNvPr>
          <p:cNvSpPr txBox="1"/>
          <p:nvPr/>
        </p:nvSpPr>
        <p:spPr>
          <a:xfrm>
            <a:off x="422028" y="1018602"/>
            <a:ext cx="11246507" cy="587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/>
              <a:t>Jünger</a:t>
            </a:r>
            <a:r>
              <a:rPr lang="en-US" sz="1400" dirty="0"/>
              <a:t>, M., Liebling, T. M., </a:t>
            </a:r>
            <a:r>
              <a:rPr lang="en-US" sz="1400" dirty="0" err="1"/>
              <a:t>Naddef</a:t>
            </a:r>
            <a:r>
              <a:rPr lang="en-US" sz="1400" dirty="0"/>
              <a:t>, D., </a:t>
            </a:r>
            <a:r>
              <a:rPr lang="en-US" sz="1400" dirty="0" err="1"/>
              <a:t>Nemhauser</a:t>
            </a:r>
            <a:r>
              <a:rPr lang="en-US" sz="1400" dirty="0"/>
              <a:t>, G. L., </a:t>
            </a:r>
            <a:r>
              <a:rPr lang="en-US" sz="1400" dirty="0" err="1"/>
              <a:t>Pulleyblank</a:t>
            </a:r>
            <a:r>
              <a:rPr lang="en-US" sz="1400" dirty="0"/>
              <a:t>, W. R., </a:t>
            </a:r>
            <a:r>
              <a:rPr lang="en-US" sz="1400" dirty="0" err="1"/>
              <a:t>Reinelt</a:t>
            </a:r>
            <a:r>
              <a:rPr lang="en-US" sz="1400" dirty="0"/>
              <a:t>, G., Rinaldi, G., &amp; Wolsey, L. A. (2010). </a:t>
            </a:r>
            <a:r>
              <a:rPr lang="en-US" sz="1400" i="1" dirty="0"/>
              <a:t>50 Years of Integer 	Programming</a:t>
            </a:r>
            <a:r>
              <a:rPr lang="en-US" sz="1400" dirty="0"/>
              <a:t> 1958-2008. https://doi.org/10.1007/978-3-540-68279-0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400" dirty="0"/>
              <a:t>Kementerian </a:t>
            </a:r>
            <a:r>
              <a:rPr lang="en-ID" sz="1400" dirty="0" err="1"/>
              <a:t>Lingkungan</a:t>
            </a:r>
            <a:r>
              <a:rPr lang="en-ID" sz="1400" dirty="0"/>
              <a:t> </a:t>
            </a:r>
            <a:r>
              <a:rPr lang="en-ID" sz="1400" dirty="0" err="1"/>
              <a:t>Hidup</a:t>
            </a:r>
            <a:r>
              <a:rPr lang="en-ID" sz="1400" dirty="0"/>
              <a:t> dan </a:t>
            </a:r>
            <a:r>
              <a:rPr lang="en-ID" sz="1400" dirty="0" err="1"/>
              <a:t>Kehutanan</a:t>
            </a:r>
            <a:r>
              <a:rPr lang="en-ID" sz="1400" dirty="0"/>
              <a:t>. (2022). SIPSN - </a:t>
            </a:r>
            <a:r>
              <a:rPr lang="en-ID" sz="1400" dirty="0" err="1"/>
              <a:t>Sistem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Pengelolaan</a:t>
            </a:r>
            <a:r>
              <a:rPr lang="en-ID" sz="1400" dirty="0"/>
              <a:t> </a:t>
            </a:r>
            <a:r>
              <a:rPr lang="en-ID" sz="1400" dirty="0" err="1"/>
              <a:t>Sampah</a:t>
            </a:r>
            <a:r>
              <a:rPr lang="en-ID" sz="1400" dirty="0"/>
              <a:t> Nasional. https://sipsn.menlhk.go.id/sipsn/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400" dirty="0"/>
              <a:t>Kementerian Perindustrian </a:t>
            </a:r>
            <a:r>
              <a:rPr lang="en-ID" sz="1400" dirty="0" err="1"/>
              <a:t>Republik</a:t>
            </a:r>
            <a:r>
              <a:rPr lang="en-ID" sz="1400" dirty="0"/>
              <a:t> Indonesia. (2021, April 3). </a:t>
            </a:r>
            <a:r>
              <a:rPr lang="en-ID" sz="1400" dirty="0" err="1"/>
              <a:t>Kemenperin</a:t>
            </a:r>
            <a:r>
              <a:rPr lang="en-ID" sz="1400" dirty="0"/>
              <a:t> </a:t>
            </a:r>
            <a:r>
              <a:rPr lang="en-ID" sz="1400" dirty="0" err="1"/>
              <a:t>Dorong</a:t>
            </a:r>
            <a:r>
              <a:rPr lang="en-ID" sz="1400" dirty="0"/>
              <a:t> </a:t>
            </a:r>
            <a:r>
              <a:rPr lang="en-ID" sz="1400" dirty="0" err="1"/>
              <a:t>Transformasi</a:t>
            </a:r>
            <a:r>
              <a:rPr lang="en-ID" sz="1400" dirty="0"/>
              <a:t> Pembangunan </a:t>
            </a:r>
            <a:r>
              <a:rPr lang="en-ID" sz="1400" dirty="0" err="1"/>
              <a:t>Industri</a:t>
            </a:r>
            <a:r>
              <a:rPr lang="en-ID" sz="1400" dirty="0"/>
              <a:t> </a:t>
            </a:r>
            <a:r>
              <a:rPr lang="en-ID" sz="1400" dirty="0" err="1"/>
              <a:t>Berkelanjutan</a:t>
            </a:r>
            <a:r>
              <a:rPr lang="en-ID" sz="1400" dirty="0"/>
              <a:t>.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400" dirty="0"/>
              <a:t>Kusuma, R. I., &amp; Hakim, I. M. (2020). </a:t>
            </a:r>
            <a:r>
              <a:rPr lang="en-ID" sz="1400" i="1" dirty="0"/>
              <a:t>Designing Inventory Models to Minimize Total Inventory Costs by Using Mixed Integer Linear 	Programming (MILP) in the Warehouse of MRO Materials. IOP Conference Series: Materials Science and Engineering</a:t>
            </a:r>
            <a:r>
              <a:rPr lang="en-ID" sz="1400" dirty="0"/>
              <a:t>, 1003(1), 012100. 	https://doi.org/10.1088/1757-899x/1003/1/012100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Kwak, J. K. (2019).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Analysis of Inventory Turnover as a Performance Measure in Manufacturing Industry. Processes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7(10), 760. 	https://doi.org/10.3390/pr7100760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Letcher, T. M. (2020).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Plastic waste and recycling : environmental impact, societal issues, prevention, and solutions. Academic Press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Majumdar, A., Shukla, S., Singh, A. A., &amp; Arora, S. (2020).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Circular fashion: Properties of fabrics made from mechanically recycled poly-ethylene 	terephthalate (PET) bottles. Resources, Conservation and Recycling,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161, 104915. https://doi.org/10.1016/j.resconrec.2020.104915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Mckinney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W. (2013).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Python for data analysis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O’reilly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Miller, S. A. (2020).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Five Misperceptions Surrounding the Environmental Impacts of Single-Use Plastic. Environmental Science &amp; Technology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	54(22), 14143–14151. https://doi.org/10.1021/acs.est.0c05295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Mohammadi, M., &amp;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Shekarian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E. (2017).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A mixed integer linear programming model for the multi-item </a:t>
            </a:r>
            <a:r>
              <a:rPr lang="en-US" sz="14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uncapacitated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 lot-sizing problem: a case 	study in the trailer manufacturing industry. International Journal of Multivariate Data Analysis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1(2), 173. 	https://doi.org/10.1504/ijmda.2017.10008572</a:t>
            </a: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Referensi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Sumber-sumber acuan dalam penelitian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C02470-4E1C-11DE-DE01-0AAFDCC0E031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567BB-D4EC-A894-4D97-446CA91E09E1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61593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C40BCB7-5975-A756-838C-F1ECFC502437}"/>
              </a:ext>
            </a:extLst>
          </p:cNvPr>
          <p:cNvSpPr txBox="1"/>
          <p:nvPr/>
        </p:nvSpPr>
        <p:spPr>
          <a:xfrm>
            <a:off x="422028" y="1018602"/>
            <a:ext cx="11104511" cy="522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Mohammadi, M., &amp; Tap, M. M. (2012).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A Mixed Integer Programming Model Formulation for Solving the Lot-Sizing Problem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ArXiv.org. 	https://doi.org/10.48550/arXiv.1205.6179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PET Resin Association - PETRA. (2015).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An Introduction to PET 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polyethylene terephthalate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). Petresin.org. https://petresin.org/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Phakdeewongthep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P.,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Saelek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P.,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Wisedsin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T., &amp;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Norasedsophon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S. (2023).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Finding Methods for Forecasting Storage Space Demand of Waste 	Recycle Company. Case Study of ABC Waste Recycle Company, </a:t>
            </a:r>
            <a:r>
              <a:rPr lang="en-US" sz="1400" i="1" dirty="0" err="1">
                <a:ea typeface="Times New Roman" panose="02020603050405020304" pitchFamily="18" charset="0"/>
                <a:cs typeface="Arial" panose="020B0604020202020204" pitchFamily="34" charset="0"/>
              </a:rPr>
              <a:t>Samutsakhon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 Province. International Academic Multi disciplines 	Research 	Conference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98–101.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Pinedo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M. (2005).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Planning and scheduling in manufacturing and services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Springer.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Pochet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Y., &amp; Wolsey, L. A. (2008).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Production Planning by Mixed Integer Programming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Springer.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Chopra, S. &amp;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Meindl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P. (2016).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Supply Chain Management : Strategy, Planning, and Operation 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6th ed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.). Pearson.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Taha, H. A. (2007).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Operations research : an introduction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8th ed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.). Prentice Hall.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Waters, D. J. (2003).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Inventory Control and Management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John Wiley &amp; Sons.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Welle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F. (2011).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Twenty years of PET bottle to bottle recycling—An overview. Resources, Conservation and Recycling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55(11), 865–875. 	https://doi.org/10.1016/j.resconrec.2011.04.009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World Bank. (2021).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Plastic Waste Discharges from Rivers and Coastlines in Indonesia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i="1" dirty="0">
                <a:ea typeface="Times New Roman" panose="02020603050405020304" pitchFamily="18" charset="0"/>
                <a:cs typeface="Arial" panose="020B0604020202020204" pitchFamily="34" charset="0"/>
              </a:rPr>
              <a:t>Marine Plastics Series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, East Asia and Pacific Region. 	Washington DC </a:t>
            </a:r>
          </a:p>
          <a:p>
            <a:pPr marL="349250" marR="73660" indent="-2857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World Economic Forum. (2020).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Mengurangi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Polusi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Radikal di Indonesia. https://www.systemiq.earth/</a:t>
            </a: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Referensi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Sumber-sumber acuan dalam penelitian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C02470-4E1C-11DE-DE01-0AAFDCC0E031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567BB-D4EC-A894-4D97-446CA91E09E1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70086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4C7F4-77BF-2C8B-D69B-4F1E148E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3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AC991E-CC9E-6434-108C-85E6BA796BD5}"/>
              </a:ext>
            </a:extLst>
          </p:cNvPr>
          <p:cNvSpPr/>
          <p:nvPr/>
        </p:nvSpPr>
        <p:spPr>
          <a:xfrm>
            <a:off x="3525790" y="3082673"/>
            <a:ext cx="5140417" cy="848139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BADFD7"/>
                </a:solidFill>
                <a:latin typeface="Book Antiqua" panose="02040602050305030304" pitchFamily="18" charset="0"/>
              </a:rPr>
              <a:t>TERIMA KASIH</a:t>
            </a:r>
            <a:endParaRPr lang="en-ID" sz="4400" b="1" dirty="0">
              <a:solidFill>
                <a:srgbClr val="BADFD7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330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5" y="214347"/>
            <a:ext cx="9073661" cy="699867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Feedback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Seminar 1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Skripsi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– 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02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Maret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2023</a:t>
            </a:r>
          </a:p>
          <a:p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Dosen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Penguji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: 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Prof.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Dr.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Ir.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Teuku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Yuri M.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Zagloel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M.Eng.Sc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&amp; Ir. Fauzia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Dianawati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M.Si</a:t>
            </a:r>
            <a:endParaRPr lang="en-ID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411691C-06C2-36FC-5BCB-C8418A0BF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13789"/>
              </p:ext>
            </p:extLst>
          </p:nvPr>
        </p:nvGraphicFramePr>
        <p:xfrm>
          <a:off x="535121" y="1202961"/>
          <a:ext cx="11121757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3625978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150553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577658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menyatakan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overstock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dimana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produksi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nya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(Oxford Languages English Dictionaries, 2023)</a:t>
                      </a:r>
                    </a:p>
                    <a:p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Ramezani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Hoseinzadeh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., 2022)</a:t>
                      </a:r>
                    </a:p>
                    <a:p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(Fernandes, R., Gouveia, J. B., 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Pinho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C, 2010)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perusahaan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dihapus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perusahaan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solusi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jika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supplier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barang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dibuat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menjadi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fleksibel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membuat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menjadi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mingguan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Membandingkan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loss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akibat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stockout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Dibandingkan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holding cost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akibat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stockout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sangat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besar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200jt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gross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sehingga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constraint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diperbolehkan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stockout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66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Mempertimbangkan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fungsi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saat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pasokan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sedang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murah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sulit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didapatkan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seasonal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historis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Penyesuaian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model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penambahan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variabel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constraints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Penggunaan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forecast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seasonal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dan parameter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diganti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expected value 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rata-rata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rentang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tertentu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78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pertimbangan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MILP yang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seasonal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Maryam Mohammadi &amp; Ehsan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Shekarian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(2017).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mixed integer linear programming model for the multi-item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uncapacitated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lot-sizing problem: a case study in the manufacturing industry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76490"/>
                  </a:ext>
                </a:extLst>
              </a:tr>
            </a:tbl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7F5B634-56D9-24D2-8FDE-0341375E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2319885"/>
            <a:ext cx="499406" cy="49940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1E7596F-DA18-72FF-BA80-74AF897C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3391450"/>
            <a:ext cx="499406" cy="49940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FEB971AE-5C57-5835-38F9-C53E51A60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2798566"/>
            <a:ext cx="499406" cy="49940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083C24EB-CC27-6C40-5705-1BBD74B8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1734130"/>
            <a:ext cx="499406" cy="49940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D4A5557C-19A0-A9F4-E88C-452568066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4185195"/>
            <a:ext cx="499406" cy="49940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67ADC41-E214-F3F4-BF92-54EBCE919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5280635"/>
            <a:ext cx="499406" cy="4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25241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5" y="37369"/>
            <a:ext cx="9073661" cy="699867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Feedback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Seminar 2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Skripsi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– 04 Mei 2023</a:t>
            </a:r>
          </a:p>
          <a:p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Dosen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Penguji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: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Dr.rer.pol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Romadhani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Ardi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S.T., M.T. &amp; Ir. Fauzia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Dianawati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M.Si</a:t>
            </a:r>
            <a:endParaRPr lang="en-ID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743842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411691C-06C2-36FC-5BCB-C8418A0BF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325604"/>
              </p:ext>
            </p:extLst>
          </p:nvPr>
        </p:nvGraphicFramePr>
        <p:xfrm>
          <a:off x="506434" y="922376"/>
          <a:ext cx="11087687" cy="2088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identifikasi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riil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variable cost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fixed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59470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Menambahkan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keunikan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industri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recycling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kasus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seperti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ketidakpastian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supplier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Seasonality SS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261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 Form: -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Lakukan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perhitungan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luaran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model)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menjawab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tujuan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penelitian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Dilakukan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Analisis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787DC5B3-BD7F-8AF6-DC86-344E00CD5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820518"/>
              </p:ext>
            </p:extLst>
          </p:nvPr>
        </p:nvGraphicFramePr>
        <p:xfrm>
          <a:off x="506433" y="3099914"/>
          <a:ext cx="11087687" cy="17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Mempelajari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rumus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kelebihan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kekurangan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metode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forecast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dipilih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+ARIMA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Menunjukkan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karakteristik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barang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recycle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baik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analisis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261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Menghindari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penyampaian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terlalu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limitasi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asumsi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dahulu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), kata optimal &amp;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pahami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kerja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Script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448584-151E-2592-8330-4EFFE6E16B88}"/>
              </a:ext>
            </a:extLst>
          </p:cNvPr>
          <p:cNvSpPr txBox="1"/>
          <p:nvPr/>
        </p:nvSpPr>
        <p:spPr>
          <a:xfrm rot="16200000">
            <a:off x="-499278" y="1796459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Ibu Ana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4FFDF-5903-4B93-92CD-29A6B978E091}"/>
              </a:ext>
            </a:extLst>
          </p:cNvPr>
          <p:cNvSpPr txBox="1"/>
          <p:nvPr/>
        </p:nvSpPr>
        <p:spPr>
          <a:xfrm rot="16200000">
            <a:off x="-499278" y="3783746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Pak Dhani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5294-1841-CED6-4FAA-26DC2349176B}"/>
              </a:ext>
            </a:extLst>
          </p:cNvPr>
          <p:cNvSpPr txBox="1"/>
          <p:nvPr/>
        </p:nvSpPr>
        <p:spPr>
          <a:xfrm rot="16200000">
            <a:off x="-499277" y="5771032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Ibu </a:t>
            </a:r>
            <a:r>
              <a:rPr lang="en-US" sz="1600" dirty="0" err="1">
                <a:latin typeface="Book Antiqua" panose="02040602050305030304" pitchFamily="18" charset="0"/>
              </a:rPr>
              <a:t>Inaki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A24EAFA0-1275-99CE-3CE6-DE43FD91A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945604"/>
              </p:ext>
            </p:extLst>
          </p:nvPr>
        </p:nvGraphicFramePr>
        <p:xfrm>
          <a:off x="506432" y="4904706"/>
          <a:ext cx="11087687" cy="18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Pembimbing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Knowledge product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diperdalam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 Form: -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Dijelaskan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proses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pemenuhan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demand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biayanya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holding cost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dihitung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dijabarkan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Tambahkan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satuan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khusus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forecasting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tinggi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71%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komponennya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breakdown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lagi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</a:tbl>
          </a:graphicData>
        </a:graphic>
      </p:graphicFrame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2D08A93-8F5E-5A80-F5E6-CE1814FF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1277116"/>
            <a:ext cx="499406" cy="49940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7F85FA6F-959C-22DE-CDCB-838489203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1889302"/>
            <a:ext cx="499406" cy="49940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09D4264-BCBF-A7E0-E304-1207A903E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2453123"/>
            <a:ext cx="499406" cy="49940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9DB7BCF-BAED-50CD-4F64-F032EDDE7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3420927"/>
            <a:ext cx="499406" cy="49940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CDDD1100-9B8B-0A72-857D-90732F93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3805672"/>
            <a:ext cx="499406" cy="49940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7E1A55C6-FCBF-A754-76CE-1B00F8CD6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4304463"/>
            <a:ext cx="499406" cy="49940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CD091C14-AFEB-BE64-9C56-66A63585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6834" y="5187999"/>
            <a:ext cx="499406" cy="499406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0E15E6E-FBB1-A2A2-229D-70D122A29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6834" y="5923420"/>
            <a:ext cx="499406" cy="4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05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52600D-ACA6-D9F9-A2C2-EA8D1DF37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55"/>
          <a:stretch/>
        </p:blipFill>
        <p:spPr>
          <a:xfrm>
            <a:off x="5689759" y="2420226"/>
            <a:ext cx="5763710" cy="2791438"/>
          </a:xfrm>
          <a:prstGeom prst="rect">
            <a:avLst/>
          </a:prstGeom>
        </p:spPr>
      </p:pic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985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1"/>
            <a:ext cx="11526539" cy="698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umum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mengenai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EB8CB-F731-BE0B-B215-5D4DB42F5839}"/>
              </a:ext>
            </a:extLst>
          </p:cNvPr>
          <p:cNvSpPr txBox="1"/>
          <p:nvPr/>
        </p:nvSpPr>
        <p:spPr>
          <a:xfrm>
            <a:off x="6804503" y="5334115"/>
            <a:ext cx="3426126" cy="280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87020" algn="ctr">
              <a:lnSpc>
                <a:spcPct val="107000"/>
              </a:lnSpc>
              <a:spcBef>
                <a:spcPts val="685"/>
              </a:spcBef>
              <a:spcAft>
                <a:spcPts val="800"/>
              </a:spcAft>
            </a:pPr>
            <a:r>
              <a:rPr lang="en-ID" sz="12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Sumber</a:t>
            </a:r>
            <a:r>
              <a:rPr lang="en-ID" sz="1200" spc="-25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ID" sz="1200" spc="-15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World Economic Forum, 2020</a:t>
            </a:r>
            <a:endParaRPr lang="en-ID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1ACB0A-B931-984C-412B-B11699F816B4}"/>
              </a:ext>
            </a:extLst>
          </p:cNvPr>
          <p:cNvSpPr/>
          <p:nvPr/>
        </p:nvSpPr>
        <p:spPr>
          <a:xfrm>
            <a:off x="647113" y="1208737"/>
            <a:ext cx="10820449" cy="9824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972752-B32D-B35A-24C7-EF871D78AD44}"/>
              </a:ext>
            </a:extLst>
          </p:cNvPr>
          <p:cNvSpPr txBox="1"/>
          <p:nvPr/>
        </p:nvSpPr>
        <p:spPr>
          <a:xfrm>
            <a:off x="10354101" y="4612602"/>
            <a:ext cx="1113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Reduce</a:t>
            </a:r>
          </a:p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Reuse</a:t>
            </a:r>
          </a:p>
          <a:p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Recycle</a:t>
            </a:r>
          </a:p>
        </p:txBody>
      </p:sp>
      <p:pic>
        <p:nvPicPr>
          <p:cNvPr id="2050" name="Picture 2" descr="Recycle Logo and symbol, meaning, history, PNG, brand">
            <a:extLst>
              <a:ext uri="{FF2B5EF4-FFF2-40B4-BE49-F238E27FC236}">
                <a16:creationId xmlns:a16="http://schemas.microsoft.com/office/drawing/2014/main" id="{4E01B973-B3D4-E7E0-CBA9-A962D860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861" y="4853291"/>
            <a:ext cx="604066" cy="5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42E243EF-3A53-DEFC-B726-D9B15345476B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23FC32-B1CF-EFCD-A4BD-2719A7EC025C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69015-9F35-1C69-35F0-6E46EDB4EB84}"/>
              </a:ext>
            </a:extLst>
          </p:cNvPr>
          <p:cNvSpPr txBox="1"/>
          <p:nvPr/>
        </p:nvSpPr>
        <p:spPr>
          <a:xfrm>
            <a:off x="724437" y="5766656"/>
            <a:ext cx="10546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Tingkat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di Indonesia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sebesar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a typeface="Calibri" panose="020F0502020204030204" pitchFamily="34" charset="0"/>
                <a:cs typeface="Arial" panose="020B0604020202020204" pitchFamily="34" charset="0"/>
              </a:rPr>
              <a:t>10%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masih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tergolong</a:t>
            </a:r>
            <a:r>
              <a:rPr lang="en-ID" sz="1600" spc="5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rendah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Indonesia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perlu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meningkatkan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kapasitas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daur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ulang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hingga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ea typeface="Times New Roman" panose="02020603050405020304" pitchFamily="18" charset="0"/>
                <a:cs typeface="Arial" panose="020B0604020202020204" pitchFamily="34" charset="0"/>
              </a:rPr>
              <a:t>4x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lipat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(World Bank, 2021)</a:t>
            </a:r>
            <a:r>
              <a:rPr lang="en-ID" sz="1600" dirty="0"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erbagai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program &amp;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kebijakan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pemerintah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mendorong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pertumbuhan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a typeface="Calibri" panose="020F050202020403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pengelolaan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(Kement</a:t>
            </a:r>
            <a:r>
              <a:rPr lang="en-ID" sz="1600" dirty="0">
                <a:ea typeface="Calibri" panose="020F0502020204030204" pitchFamily="34" charset="0"/>
                <a:cs typeface="Arial" panose="020B0604020202020204" pitchFamily="34" charset="0"/>
              </a:rPr>
              <a:t>erian Perindustrian, 2022)</a:t>
            </a:r>
            <a:endParaRPr lang="en-ID" sz="1600" b="1" dirty="0">
              <a:cs typeface="Arial" panose="020B0604020202020204" pitchFamily="34" charset="0"/>
            </a:endParaRPr>
          </a:p>
        </p:txBody>
      </p:sp>
      <p:sp>
        <p:nvSpPr>
          <p:cNvPr id="63" name="Rectangle: Folded Corner 62">
            <a:extLst>
              <a:ext uri="{FF2B5EF4-FFF2-40B4-BE49-F238E27FC236}">
                <a16:creationId xmlns:a16="http://schemas.microsoft.com/office/drawing/2014/main" id="{87E22209-3A7F-D97D-848D-4D047986EC2C}"/>
              </a:ext>
            </a:extLst>
          </p:cNvPr>
          <p:cNvSpPr/>
          <p:nvPr/>
        </p:nvSpPr>
        <p:spPr>
          <a:xfrm>
            <a:off x="647114" y="5758849"/>
            <a:ext cx="10820449" cy="908819"/>
          </a:xfrm>
          <a:prstGeom prst="foldedCorner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6E77B8-C944-7558-AA1F-2F36FEA88733}"/>
              </a:ext>
            </a:extLst>
          </p:cNvPr>
          <p:cNvSpPr txBox="1"/>
          <p:nvPr/>
        </p:nvSpPr>
        <p:spPr>
          <a:xfrm>
            <a:off x="821761" y="5337784"/>
            <a:ext cx="4540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ea typeface="Times New Roman" panose="02020603050405020304" pitchFamily="18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: Kementerian </a:t>
            </a:r>
            <a:r>
              <a:rPr lang="en-US" sz="1200" dirty="0" err="1">
                <a:ea typeface="Times New Roman" panose="02020603050405020304" pitchFamily="18" charset="0"/>
                <a:cs typeface="Arial" panose="020B0604020202020204" pitchFamily="34" charset="0"/>
              </a:rPr>
              <a:t>Lingkungan</a:t>
            </a: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a typeface="Times New Roman" panose="02020603050405020304" pitchFamily="18" charset="0"/>
                <a:cs typeface="Arial" panose="020B0604020202020204" pitchFamily="34" charset="0"/>
              </a:rPr>
              <a:t>Hidup</a:t>
            </a: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200" dirty="0" err="1">
                <a:ea typeface="Times New Roman" panose="02020603050405020304" pitchFamily="18" charset="0"/>
                <a:cs typeface="Arial" panose="020B0604020202020204" pitchFamily="34" charset="0"/>
              </a:rPr>
              <a:t>Kehutanan</a:t>
            </a: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, 2022 </a:t>
            </a:r>
            <a:endParaRPr lang="en-ID" sz="1200" dirty="0"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764A56-080F-C594-B5CD-B890F8FAE299}"/>
              </a:ext>
            </a:extLst>
          </p:cNvPr>
          <p:cNvGrpSpPr/>
          <p:nvPr/>
        </p:nvGrpSpPr>
        <p:grpSpPr>
          <a:xfrm>
            <a:off x="404852" y="2300954"/>
            <a:ext cx="5165255" cy="3120269"/>
            <a:chOff x="344408" y="2667985"/>
            <a:chExt cx="5165255" cy="2764513"/>
          </a:xfrm>
        </p:grpSpPr>
        <p:graphicFrame>
          <p:nvGraphicFramePr>
            <p:cNvPr id="52" name="Chart 51">
              <a:extLst>
                <a:ext uri="{FF2B5EF4-FFF2-40B4-BE49-F238E27FC236}">
                  <a16:creationId xmlns:a16="http://schemas.microsoft.com/office/drawing/2014/main" id="{2A63E3AB-B333-C60A-B312-2CE79C49A6D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33378505"/>
                </p:ext>
              </p:extLst>
            </p:nvPr>
          </p:nvGraphicFramePr>
          <p:xfrm>
            <a:off x="344408" y="2667985"/>
            <a:ext cx="4687667" cy="27645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2CD686-2116-A908-6131-DB5BA6583403}"/>
                </a:ext>
              </a:extLst>
            </p:cNvPr>
            <p:cNvSpPr/>
            <p:nvPr/>
          </p:nvSpPr>
          <p:spPr>
            <a:xfrm>
              <a:off x="4133006" y="4955235"/>
              <a:ext cx="589566" cy="196802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B505193F-3241-38F1-3E14-4BED7540DDF4}"/>
                </a:ext>
              </a:extLst>
            </p:cNvPr>
            <p:cNvSpPr/>
            <p:nvPr/>
          </p:nvSpPr>
          <p:spPr>
            <a:xfrm>
              <a:off x="4874943" y="3706339"/>
              <a:ext cx="222545" cy="253288"/>
            </a:xfrm>
            <a:prstGeom prst="upArrow">
              <a:avLst/>
            </a:prstGeom>
            <a:solidFill>
              <a:srgbClr val="00B0F0"/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38A132-31AA-2068-5EA8-D901851FC021}"/>
                </a:ext>
              </a:extLst>
            </p:cNvPr>
            <p:cNvSpPr txBox="1"/>
            <p:nvPr/>
          </p:nvSpPr>
          <p:spPr>
            <a:xfrm>
              <a:off x="4711811" y="4043174"/>
              <a:ext cx="7978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10,1%</a:t>
              </a:r>
              <a:endParaRPr lang="en-ID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755E0C9-7E89-A253-0EF4-6ADB9784DB2A}"/>
              </a:ext>
            </a:extLst>
          </p:cNvPr>
          <p:cNvSpPr/>
          <p:nvPr/>
        </p:nvSpPr>
        <p:spPr>
          <a:xfrm flipV="1">
            <a:off x="9005783" y="2646485"/>
            <a:ext cx="165647" cy="108000"/>
          </a:xfrm>
          <a:prstGeom prst="triangle">
            <a:avLst/>
          </a:prstGeom>
          <a:solidFill>
            <a:srgbClr val="FF000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D408E0-44B1-16FF-AC88-F72228F847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465"/>
          <a:stretch/>
        </p:blipFill>
        <p:spPr>
          <a:xfrm>
            <a:off x="9705279" y="2219941"/>
            <a:ext cx="1720053" cy="12045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97268C-92B0-3FB4-39FA-E989D4298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782" y="3573651"/>
            <a:ext cx="751546" cy="614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549D49-DEEB-BB37-9F6E-ABD689434123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EAB08F-5E47-AA2B-CECE-15DF4495A516}"/>
              </a:ext>
            </a:extLst>
          </p:cNvPr>
          <p:cNvSpPr/>
          <p:nvPr/>
        </p:nvSpPr>
        <p:spPr>
          <a:xfrm>
            <a:off x="8178156" y="2599557"/>
            <a:ext cx="705199" cy="2018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F8619-D3BA-E626-E25B-EDDA0AB80401}"/>
              </a:ext>
            </a:extLst>
          </p:cNvPr>
          <p:cNvSpPr txBox="1"/>
          <p:nvPr/>
        </p:nvSpPr>
        <p:spPr>
          <a:xfrm>
            <a:off x="647114" y="1259998"/>
            <a:ext cx="10778218" cy="863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1430"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Rata-rata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produksi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secara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global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sebesar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5,8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ton/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setiap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sejumlah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300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juta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ton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diproduksi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14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juta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ton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berakhir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ID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laut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IUCN</a:t>
            </a:r>
            <a:r>
              <a:rPr lang="en-ID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 2021), 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Indonesia </a:t>
            </a:r>
            <a:r>
              <a:rPr lang="en-US" sz="1600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egara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sampah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terbanyak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kedua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antaranya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ea typeface="Times New Roman" panose="02020603050405020304" pitchFamily="18" charset="0"/>
                <a:cs typeface="Arial" panose="020B0604020202020204" pitchFamily="34" charset="0"/>
              </a:rPr>
              <a:t>0,48 – 1,29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ton per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mencemari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lautan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600" dirty="0"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ID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ID" sz="1600" dirty="0">
                <a:ea typeface="Times New Roman" panose="02020603050405020304" pitchFamily="18" charset="0"/>
                <a:cs typeface="Arial" panose="020B0604020202020204" pitchFamily="34" charset="0"/>
              </a:rPr>
              <a:t> et al., 2015)</a:t>
            </a:r>
            <a:endParaRPr lang="en-US" sz="2000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2FF62D-2D58-C044-7B93-F43C89A19C0A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330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29" grpId="0"/>
      <p:bldP spid="47" grpId="0"/>
      <p:bldP spid="63" grpId="0" animBg="1"/>
      <p:bldP spid="55" grpId="0"/>
      <p:bldP spid="9" grpId="0" animBg="1"/>
      <p:bldP spid="13" grpId="0" animBg="1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 Detail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430EBD-4F1B-D9CA-8247-E6E58D0E3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813760"/>
              </p:ext>
            </p:extLst>
          </p:nvPr>
        </p:nvGraphicFramePr>
        <p:xfrm>
          <a:off x="506435" y="1385903"/>
          <a:ext cx="3883474" cy="2392680"/>
        </p:xfrm>
        <a:graphic>
          <a:graphicData uri="http://schemas.openxmlformats.org/drawingml/2006/table">
            <a:tbl>
              <a:tblPr/>
              <a:tblGrid>
                <a:gridCol w="677365">
                  <a:extLst>
                    <a:ext uri="{9D8B030D-6E8A-4147-A177-3AD203B41FA5}">
                      <a16:colId xmlns:a16="http://schemas.microsoft.com/office/drawing/2014/main" val="3837353660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642207314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2021098642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376554511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>
                          <a:solidFill>
                            <a:srgbClr val="F1F2EB"/>
                          </a:solidFill>
                          <a:effectLst/>
                          <a:latin typeface="Open Sans" panose="020B0606030504020204" pitchFamily="34" charset="0"/>
                        </a:rPr>
                        <a:t>Parameter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1F2EB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Single Exponential Smoothing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 dirty="0">
                          <a:solidFill>
                            <a:srgbClr val="F1F2EB"/>
                          </a:solidFill>
                          <a:effectLst/>
                          <a:latin typeface="Open Sans" panose="020B0606030504020204" pitchFamily="34" charset="0"/>
                        </a:rPr>
                        <a:t>Double Exponential Smoothing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>
                          <a:solidFill>
                            <a:srgbClr val="F1F2EB"/>
                          </a:solidFill>
                          <a:effectLst/>
                          <a:latin typeface="Open Sans" panose="020B0606030504020204" pitchFamily="34" charset="0"/>
                        </a:rPr>
                        <a:t>Winter’s Method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18547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Tren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v</a:t>
                      </a:r>
                      <a:endParaRPr kumimoji="0" lang="en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75556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Level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43217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Musim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D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682922"/>
                  </a:ext>
                </a:extLst>
              </a:tr>
            </a:tbl>
          </a:graphicData>
        </a:graphic>
      </p:graphicFrame>
      <p:pic>
        <p:nvPicPr>
          <p:cNvPr id="1032" name="Picture 8">
            <a:extLst>
              <a:ext uri="{FF2B5EF4-FFF2-40B4-BE49-F238E27FC236}">
                <a16:creationId xmlns:a16="http://schemas.microsoft.com/office/drawing/2014/main" id="{8EE83BD4-CCB3-0D39-DC7C-59F13107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310" y="2078434"/>
            <a:ext cx="29718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274079-6FFA-2457-BA38-A125452D2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330" y="2129611"/>
            <a:ext cx="2924175" cy="123825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AC25F8A-7917-283F-D9E8-47AA024D6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11378"/>
              </p:ext>
            </p:extLst>
          </p:nvPr>
        </p:nvGraphicFramePr>
        <p:xfrm>
          <a:off x="506435" y="4004900"/>
          <a:ext cx="3914775" cy="1828802"/>
        </p:xfrm>
        <a:graphic>
          <a:graphicData uri="http://schemas.openxmlformats.org/drawingml/2006/table">
            <a:tbl>
              <a:tblPr/>
              <a:tblGrid>
                <a:gridCol w="2119277">
                  <a:extLst>
                    <a:ext uri="{9D8B030D-6E8A-4147-A177-3AD203B41FA5}">
                      <a16:colId xmlns:a16="http://schemas.microsoft.com/office/drawing/2014/main" val="2006997375"/>
                    </a:ext>
                  </a:extLst>
                </a:gridCol>
                <a:gridCol w="1795498">
                  <a:extLst>
                    <a:ext uri="{9D8B030D-6E8A-4147-A177-3AD203B41FA5}">
                      <a16:colId xmlns:a16="http://schemas.microsoft.com/office/drawing/2014/main" val="364811269"/>
                    </a:ext>
                  </a:extLst>
                </a:gridCol>
              </a:tblGrid>
              <a:tr h="39575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>
                          <a:solidFill>
                            <a:srgbClr val="FFFFFF"/>
                          </a:solidFill>
                          <a:effectLst/>
                          <a:latin typeface="Open Sans" panose="020B0606030504020204" pitchFamily="34" charset="0"/>
                        </a:rPr>
                        <a:t>Persentase Akurasi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Open Sans" panose="020B0606030504020204" pitchFamily="34" charset="0"/>
                        </a:rPr>
                        <a:t>Keterangan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7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789743"/>
                  </a:ext>
                </a:extLst>
              </a:tr>
              <a:tr h="3582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0 - 5%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B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Excellent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765215"/>
                  </a:ext>
                </a:extLst>
              </a:tr>
              <a:tr h="3582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5,01 - 10%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Very Good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34648"/>
                  </a:ext>
                </a:extLst>
              </a:tr>
              <a:tr h="3582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10,01 - 15%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Good</a:t>
                      </a:r>
                      <a:endParaRPr lang="en-ID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972906"/>
                  </a:ext>
                </a:extLst>
              </a:tr>
              <a:tr h="3582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15,01 - 20%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</a:rPr>
                        <a:t>Fair</a:t>
                      </a:r>
                      <a:endParaRPr lang="en-ID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2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7491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C34DFBD-3381-4CAD-C029-F1B82EAF9D0B}"/>
              </a:ext>
            </a:extLst>
          </p:cNvPr>
          <p:cNvSpPr txBox="1"/>
          <p:nvPr/>
        </p:nvSpPr>
        <p:spPr>
          <a:xfrm>
            <a:off x="461187" y="5919419"/>
            <a:ext cx="6094140" cy="89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ID" sz="800" b="0" i="1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Sumber</a:t>
            </a:r>
            <a:r>
              <a:rPr lang="en-ID" sz="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en-ID" sz="800" b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Benchmark Perusahaan Lain </a:t>
            </a:r>
            <a:r>
              <a:rPr lang="en-ID" sz="800" b="0" i="1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2022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CF403B-6D74-B8CF-A82B-06387F874DB4}"/>
              </a:ext>
            </a:extLst>
          </p:cNvPr>
          <p:cNvSpPr txBox="1"/>
          <p:nvPr/>
        </p:nvSpPr>
        <p:spPr>
          <a:xfrm>
            <a:off x="4624039" y="3554716"/>
            <a:ext cx="697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rata-rata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deviasi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simpangan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mutlak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titik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pusat</a:t>
            </a:r>
            <a:endParaRPr lang="en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0DA0C4-50ED-1FB3-CABC-DF9D44BC180E}"/>
              </a:ext>
            </a:extLst>
          </p:cNvPr>
          <p:cNvSpPr txBox="1"/>
          <p:nvPr/>
        </p:nvSpPr>
        <p:spPr>
          <a:xfrm>
            <a:off x="4568100" y="1315458"/>
            <a:ext cx="7026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MAPE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suatu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pengukuran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akurasi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menghitung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persentase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kesalahan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peramalan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Phakdeewongthep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2021)</a:t>
            </a: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A7A4D5-C03A-C88F-4853-EF5095C433AC}"/>
              </a:ext>
            </a:extLst>
          </p:cNvPr>
          <p:cNvSpPr txBox="1"/>
          <p:nvPr/>
        </p:nvSpPr>
        <p:spPr>
          <a:xfrm>
            <a:off x="4624040" y="5136132"/>
            <a:ext cx="6970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MSD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rata-rata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kuadrat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perbedaan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aktual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peramalan</a:t>
            </a:r>
            <a:endParaRPr lang="en-ID" dirty="0"/>
          </a:p>
        </p:txBody>
      </p:sp>
      <p:pic>
        <p:nvPicPr>
          <p:cNvPr id="1047" name="Picture 23" descr="Mengukur Error dalam Forecasting – School of Information Systems">
            <a:extLst>
              <a:ext uri="{FF2B5EF4-FFF2-40B4-BE49-F238E27FC236}">
                <a16:creationId xmlns:a16="http://schemas.microsoft.com/office/drawing/2014/main" id="{5B5FA961-5E8F-8A52-150E-4DFC55B5B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5" b="50106"/>
          <a:stretch/>
        </p:blipFill>
        <p:spPr bwMode="auto">
          <a:xfrm>
            <a:off x="4725600" y="3957541"/>
            <a:ext cx="2945510" cy="95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F3C9FC9-EB3F-DDBC-F971-A26744B26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079" y="3957541"/>
            <a:ext cx="2924175" cy="1238250"/>
          </a:xfrm>
          <a:prstGeom prst="rect">
            <a:avLst/>
          </a:prstGeom>
        </p:spPr>
      </p:pic>
      <p:pic>
        <p:nvPicPr>
          <p:cNvPr id="1049" name="Picture 25" descr="Mengukur Error dalam Forecasting – School of Information Systems">
            <a:extLst>
              <a:ext uri="{FF2B5EF4-FFF2-40B4-BE49-F238E27FC236}">
                <a16:creationId xmlns:a16="http://schemas.microsoft.com/office/drawing/2014/main" id="{07B4DC86-19A5-0561-6569-086AE2AF2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9" t="2789" r="18254" b="56011"/>
          <a:stretch/>
        </p:blipFill>
        <p:spPr bwMode="auto">
          <a:xfrm>
            <a:off x="4624039" y="5810300"/>
            <a:ext cx="3389605" cy="89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0E6BF6-FE6C-9788-D119-77F1ACFE8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629" y="5575605"/>
            <a:ext cx="29241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71707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Hasil 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A57CAD-40F4-3C69-FA86-050B40A4C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60751"/>
              </p:ext>
            </p:extLst>
          </p:nvPr>
        </p:nvGraphicFramePr>
        <p:xfrm>
          <a:off x="6004217" y="1218162"/>
          <a:ext cx="5559426" cy="34306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322">
                  <a:extLst>
                    <a:ext uri="{9D8B030D-6E8A-4147-A177-3AD203B41FA5}">
                      <a16:colId xmlns:a16="http://schemas.microsoft.com/office/drawing/2014/main" val="513990821"/>
                    </a:ext>
                  </a:extLst>
                </a:gridCol>
                <a:gridCol w="1410644">
                  <a:extLst>
                    <a:ext uri="{9D8B030D-6E8A-4147-A177-3AD203B41FA5}">
                      <a16:colId xmlns:a16="http://schemas.microsoft.com/office/drawing/2014/main" val="1911421582"/>
                    </a:ext>
                  </a:extLst>
                </a:gridCol>
                <a:gridCol w="1411230">
                  <a:extLst>
                    <a:ext uri="{9D8B030D-6E8A-4147-A177-3AD203B41FA5}">
                      <a16:colId xmlns:a16="http://schemas.microsoft.com/office/drawing/2014/main" val="923718927"/>
                    </a:ext>
                  </a:extLst>
                </a:gridCol>
                <a:gridCol w="1411230">
                  <a:extLst>
                    <a:ext uri="{9D8B030D-6E8A-4147-A177-3AD203B41FA5}">
                      <a16:colId xmlns:a16="http://schemas.microsoft.com/office/drawing/2014/main" val="247807198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Periode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Nama Bahan Baku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0388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Clear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Light Blue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Mix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290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78239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53016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66456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75384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74939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54644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66224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50485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77128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54121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66839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3786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75449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55211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66132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60223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76518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54385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65957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81840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76013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56469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65971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16207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63251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46607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55616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54062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75560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57286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65993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30458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75384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56872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66613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43134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75072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58453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66258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21337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74758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58343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66572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95187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62522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49147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55309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6614992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1BBE7CB-FDB1-8A17-F2B5-26CB11270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4" y="4052630"/>
            <a:ext cx="5314503" cy="27720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A5A57C-3807-C7F6-B8FD-593EEBDB6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97" y="4875060"/>
            <a:ext cx="4668472" cy="15295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D4C329-2CE7-AF29-AA70-0050297A6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80" y="30202"/>
            <a:ext cx="3026768" cy="10071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99D5D8-2AC7-95A8-F9DF-5AD8D4A9F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4" y="1218578"/>
            <a:ext cx="5314503" cy="2769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464034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Calculation Detail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0C951-BAFE-454A-BDF1-63AA439B09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02" t="13355" r="1938" b="-1502"/>
          <a:stretch/>
        </p:blipFill>
        <p:spPr>
          <a:xfrm>
            <a:off x="422028" y="1429162"/>
            <a:ext cx="3670587" cy="326724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F75CB7-A3CA-DF9A-C3C1-72D6ADB13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280859"/>
              </p:ext>
            </p:extLst>
          </p:nvPr>
        </p:nvGraphicFramePr>
        <p:xfrm>
          <a:off x="4442691" y="2491286"/>
          <a:ext cx="44196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0252">
                  <a:extLst>
                    <a:ext uri="{9D8B030D-6E8A-4147-A177-3AD203B41FA5}">
                      <a16:colId xmlns:a16="http://schemas.microsoft.com/office/drawing/2014/main" val="2128639072"/>
                    </a:ext>
                  </a:extLst>
                </a:gridCol>
                <a:gridCol w="1323025">
                  <a:extLst>
                    <a:ext uri="{9D8B030D-6E8A-4147-A177-3AD203B41FA5}">
                      <a16:colId xmlns:a16="http://schemas.microsoft.com/office/drawing/2014/main" val="1082255062"/>
                    </a:ext>
                  </a:extLst>
                </a:gridCol>
                <a:gridCol w="1269088">
                  <a:extLst>
                    <a:ext uri="{9D8B030D-6E8A-4147-A177-3AD203B41FA5}">
                      <a16:colId xmlns:a16="http://schemas.microsoft.com/office/drawing/2014/main" val="3077547117"/>
                    </a:ext>
                  </a:extLst>
                </a:gridCol>
                <a:gridCol w="647235">
                  <a:extLst>
                    <a:ext uri="{9D8B030D-6E8A-4147-A177-3AD203B41FA5}">
                      <a16:colId xmlns:a16="http://schemas.microsoft.com/office/drawing/2014/main" val="35141603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Clear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Light Blue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Mixed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781079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sta_dev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28073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18436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23789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92297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safety stock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46321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>
                          <a:effectLst/>
                        </a:rPr>
                        <a:t>30419</a:t>
                      </a:r>
                      <a:endParaRPr lang="en-ID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 dirty="0">
                          <a:effectLst/>
                        </a:rPr>
                        <a:t>39251</a:t>
                      </a:r>
                      <a:endParaRPr lang="en-ID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422586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C0212E-B6B7-6E2D-FD10-AFC0E9F7C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552041"/>
              </p:ext>
            </p:extLst>
          </p:nvPr>
        </p:nvGraphicFramePr>
        <p:xfrm>
          <a:off x="4442691" y="1607018"/>
          <a:ext cx="2501900" cy="390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9603">
                  <a:extLst>
                    <a:ext uri="{9D8B030D-6E8A-4147-A177-3AD203B41FA5}">
                      <a16:colId xmlns:a16="http://schemas.microsoft.com/office/drawing/2014/main" val="1609202188"/>
                    </a:ext>
                  </a:extLst>
                </a:gridCol>
                <a:gridCol w="1322297">
                  <a:extLst>
                    <a:ext uri="{9D8B030D-6E8A-4147-A177-3AD203B41FA5}">
                      <a16:colId xmlns:a16="http://schemas.microsoft.com/office/drawing/2014/main" val="16490269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Z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 dirty="0">
                          <a:effectLst/>
                        </a:rPr>
                        <a:t>1,65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296259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ID" sz="1100" u="none" strike="noStrike">
                          <a:effectLst/>
                        </a:rPr>
                        <a:t>√LT</a:t>
                      </a:r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D" sz="1100" u="none" strike="noStrike" dirty="0">
                          <a:effectLst/>
                        </a:rPr>
                        <a:t>1,00</a:t>
                      </a:r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691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555082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Analytical Reasoning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6F56F4-91D9-D44D-3859-BA94E33AFD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" t="3146" r="2022" b="1531"/>
          <a:stretch/>
        </p:blipFill>
        <p:spPr bwMode="auto">
          <a:xfrm>
            <a:off x="5616577" y="1452021"/>
            <a:ext cx="4787512" cy="4376715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CD49F8-1767-620C-CA1C-6BA490CC3125}"/>
              </a:ext>
            </a:extLst>
          </p:cNvPr>
          <p:cNvSpPr txBox="1"/>
          <p:nvPr/>
        </p:nvSpPr>
        <p:spPr>
          <a:xfrm>
            <a:off x="537154" y="1429162"/>
            <a:ext cx="32249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Penyebab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lonjakan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Bulan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Ramadhan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Idul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Fitri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Musim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liburan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Earth Day 22 April, etc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sz="1800" dirty="0" err="1">
                <a:solidFill>
                  <a:srgbClr val="374151"/>
                </a:solidFill>
                <a:latin typeface="Söhne"/>
                <a:ea typeface="Calibri" panose="020F0502020204030204" pitchFamily="34" charset="0"/>
              </a:rPr>
              <a:t>K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ebijakan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&amp;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kampanye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Acara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festival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ID" dirty="0"/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Kolaborasi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AAD7A8-ADAD-C2A9-9CCE-80B8BE66773A}"/>
              </a:ext>
            </a:extLst>
          </p:cNvPr>
          <p:cNvSpPr txBox="1"/>
          <p:nvPr/>
        </p:nvSpPr>
        <p:spPr>
          <a:xfrm>
            <a:off x="537153" y="3818404"/>
            <a:ext cx="32249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Penyebab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drop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grafik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dirty="0">
                <a:solidFill>
                  <a:srgbClr val="374151"/>
                </a:solidFill>
                <a:latin typeface="Söhne"/>
                <a:ea typeface="Calibri" panose="020F0502020204030204" pitchFamily="34" charset="0"/>
              </a:rPr>
              <a:t>P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ola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konsumsi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sz="1800" dirty="0" err="1">
                <a:solidFill>
                  <a:srgbClr val="374151"/>
                </a:solidFill>
                <a:latin typeface="Söhne"/>
                <a:ea typeface="Calibri" panose="020F0502020204030204" pitchFamily="34" charset="0"/>
              </a:rPr>
              <a:t>F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okus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bisnis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perencanaan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Penurunan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aktivitas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industri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Inventarisasi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persediaan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Liburan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produksi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Pengalihan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prioritas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budget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Pengeluaran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pasca-liburan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05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Competitor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28" name="Picture 4" descr="PT POLINDO UTAMA | LinkedIn">
            <a:extLst>
              <a:ext uri="{FF2B5EF4-FFF2-40B4-BE49-F238E27FC236}">
                <a16:creationId xmlns:a16="http://schemas.microsoft.com/office/drawing/2014/main" id="{EAFD7D00-AB7C-1C65-491B-5D85923DD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1" y="1363042"/>
            <a:ext cx="2665099" cy="266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581852-7093-A777-D4F7-6E60453D26B8}"/>
              </a:ext>
            </a:extLst>
          </p:cNvPr>
          <p:cNvSpPr txBox="1"/>
          <p:nvPr/>
        </p:nvSpPr>
        <p:spPr>
          <a:xfrm>
            <a:off x="3606451" y="1689629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JL.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Bayur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Kali Rt. 01/04, No. 118, Lb. Wangi,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Kec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Sepatan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Tim.,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Kabupaten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Tangerang, Banten 15520</a:t>
            </a:r>
            <a:endParaRPr lang="en-ID" dirty="0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8C998223-F419-8229-E0C5-8084E596B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45874"/>
              </p:ext>
            </p:extLst>
          </p:nvPr>
        </p:nvGraphicFramePr>
        <p:xfrm>
          <a:off x="3466122" y="2544781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2405361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56934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PT </a:t>
                      </a:r>
                      <a:r>
                        <a:rPr lang="en-US" dirty="0" err="1"/>
                        <a:t>Polindo</a:t>
                      </a:r>
                      <a:r>
                        <a:rPr lang="en-US" dirty="0"/>
                        <a:t> Utama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PT </a:t>
                      </a:r>
                      <a:r>
                        <a:rPr lang="en-US" dirty="0" err="1"/>
                        <a:t>Tridi</a:t>
                      </a:r>
                      <a:r>
                        <a:rPr lang="en-US" dirty="0"/>
                        <a:t> Oasis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601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630 millions bottles recycled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 millions bottles recycled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62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 kinds of PET flakes products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kinds of PET flakes products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27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85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1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912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382014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Gambaran langkah optimasi pada model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918103-927F-75F7-29D2-EC5F6D0E0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093" y="5369703"/>
            <a:ext cx="5123135" cy="649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FB194-B0CF-08D2-DB20-888B3FFDC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03" y="1624048"/>
            <a:ext cx="4908805" cy="2410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24CED1-4C51-8C5D-A336-6B1A24662BC9}"/>
              </a:ext>
            </a:extLst>
          </p:cNvPr>
          <p:cNvSpPr txBox="1"/>
          <p:nvPr/>
        </p:nvSpPr>
        <p:spPr>
          <a:xfrm>
            <a:off x="506435" y="1199385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Data Model di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19D16-18A1-80FD-362F-050CFB38BE28}"/>
              </a:ext>
            </a:extLst>
          </p:cNvPr>
          <p:cNvSpPr txBox="1"/>
          <p:nvPr/>
        </p:nvSpPr>
        <p:spPr>
          <a:xfrm>
            <a:off x="6462087" y="1242520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Running Model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- Terminal /Text Editor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C408BA-CD50-2437-FF9D-9E950C38E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087" y="1669426"/>
            <a:ext cx="5009149" cy="2213257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174CEB0-F0B9-33FA-2541-AB5DA20BEE3E}"/>
              </a:ext>
            </a:extLst>
          </p:cNvPr>
          <p:cNvSpPr/>
          <p:nvPr/>
        </p:nvSpPr>
        <p:spPr>
          <a:xfrm rot="5400000" flipH="1">
            <a:off x="5562546" y="2529774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A30605B-EA8D-D9F5-D4CE-5C7D58DD68FE}"/>
              </a:ext>
            </a:extLst>
          </p:cNvPr>
          <p:cNvSpPr/>
          <p:nvPr/>
        </p:nvSpPr>
        <p:spPr>
          <a:xfrm rot="10800000" flipH="1">
            <a:off x="8465280" y="4108993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780A6-204E-46EA-B0EB-51E93526E883}"/>
              </a:ext>
            </a:extLst>
          </p:cNvPr>
          <p:cNvSpPr txBox="1"/>
          <p:nvPr/>
        </p:nvSpPr>
        <p:spPr>
          <a:xfrm>
            <a:off x="6405094" y="4775763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Export Hasil Model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A416F8-76EC-0A76-0433-2DCBD4D2EB5D}"/>
              </a:ext>
            </a:extLst>
          </p:cNvPr>
          <p:cNvSpPr txBox="1"/>
          <p:nvPr/>
        </p:nvSpPr>
        <p:spPr>
          <a:xfrm>
            <a:off x="626092" y="4108993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Model di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A41C6EF-FFEE-4068-5486-71C4C3D46797}"/>
              </a:ext>
            </a:extLst>
          </p:cNvPr>
          <p:cNvSpPr/>
          <p:nvPr/>
        </p:nvSpPr>
        <p:spPr>
          <a:xfrm rot="16200000">
            <a:off x="5520629" y="5300552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32ED00F-7B05-5DFD-9C4D-70B0FF76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868" y="4497737"/>
            <a:ext cx="4097345" cy="24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78789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Fishbone diagram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196F035-3746-92C7-2F5B-E82257901D9C}"/>
              </a:ext>
            </a:extLst>
          </p:cNvPr>
          <p:cNvSpPr/>
          <p:nvPr/>
        </p:nvSpPr>
        <p:spPr>
          <a:xfrm rot="5400000">
            <a:off x="9221158" y="2469453"/>
            <a:ext cx="2557565" cy="2068013"/>
          </a:xfrm>
          <a:prstGeom prst="triangl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185FF-F8EC-A464-A2EB-12EE6F0F8E4E}"/>
              </a:ext>
            </a:extLst>
          </p:cNvPr>
          <p:cNvSpPr/>
          <p:nvPr/>
        </p:nvSpPr>
        <p:spPr>
          <a:xfrm>
            <a:off x="9307980" y="2992402"/>
            <a:ext cx="1457738" cy="99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27%</a:t>
            </a: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FFA54-F3BB-3448-5339-9F8423046064}"/>
              </a:ext>
            </a:extLst>
          </p:cNvPr>
          <p:cNvSpPr/>
          <p:nvPr/>
        </p:nvSpPr>
        <p:spPr>
          <a:xfrm>
            <a:off x="688865" y="3497904"/>
            <a:ext cx="8777070" cy="45719"/>
          </a:xfrm>
          <a:prstGeom prst="rect">
            <a:avLst/>
          </a:prstGeom>
          <a:solidFill>
            <a:srgbClr val="00B0F0"/>
          </a:solidFill>
          <a:ln>
            <a:solidFill>
              <a:srgbClr val="54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DEB918-BD73-2C39-46DD-2B8CE422331F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5951354" y="1532659"/>
            <a:ext cx="1530664" cy="1991591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1F9F07-BC5E-4603-62D1-C42DFBD03C32}"/>
              </a:ext>
            </a:extLst>
          </p:cNvPr>
          <p:cNvCxnSpPr>
            <a:cxnSpLocks/>
          </p:cNvCxnSpPr>
          <p:nvPr/>
        </p:nvCxnSpPr>
        <p:spPr>
          <a:xfrm flipH="1" flipV="1">
            <a:off x="2590346" y="1571803"/>
            <a:ext cx="1568950" cy="1914963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65C0D2-9A71-5CFC-D08F-1E79B88BEC9B}"/>
              </a:ext>
            </a:extLst>
          </p:cNvPr>
          <p:cNvCxnSpPr>
            <a:cxnSpLocks/>
          </p:cNvCxnSpPr>
          <p:nvPr/>
        </p:nvCxnSpPr>
        <p:spPr>
          <a:xfrm flipV="1">
            <a:off x="4013533" y="3526703"/>
            <a:ext cx="1519310" cy="1906176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810BA7E-DEBE-7DCA-7449-1A0236128236}"/>
              </a:ext>
            </a:extLst>
          </p:cNvPr>
          <p:cNvSpPr/>
          <p:nvPr/>
        </p:nvSpPr>
        <p:spPr>
          <a:xfrm>
            <a:off x="1882270" y="1186966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Method</a:t>
            </a:r>
            <a:endParaRPr lang="en-ID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4E8A5A-3779-EF23-3027-14063B2C6C03}"/>
              </a:ext>
            </a:extLst>
          </p:cNvPr>
          <p:cNvSpPr/>
          <p:nvPr/>
        </p:nvSpPr>
        <p:spPr>
          <a:xfrm>
            <a:off x="5230383" y="1147822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Money</a:t>
            </a:r>
            <a:endParaRPr lang="en-ID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7C5DB8-9800-1DDF-7D18-3F21036A542E}"/>
              </a:ext>
            </a:extLst>
          </p:cNvPr>
          <p:cNvSpPr/>
          <p:nvPr/>
        </p:nvSpPr>
        <p:spPr>
          <a:xfrm>
            <a:off x="3338289" y="5353968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Material</a:t>
            </a:r>
            <a:endParaRPr lang="en-ID" i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BC4DDA-6B91-33F2-9671-E583F0E6FE96}"/>
              </a:ext>
            </a:extLst>
          </p:cNvPr>
          <p:cNvCxnSpPr/>
          <p:nvPr/>
        </p:nvCxnSpPr>
        <p:spPr>
          <a:xfrm flipV="1">
            <a:off x="1759178" y="2704200"/>
            <a:ext cx="1718603" cy="2579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7FF8DB-7419-0F03-B683-2164F6B4B5CA}"/>
              </a:ext>
            </a:extLst>
          </p:cNvPr>
          <p:cNvCxnSpPr>
            <a:cxnSpLocks/>
          </p:cNvCxnSpPr>
          <p:nvPr/>
        </p:nvCxnSpPr>
        <p:spPr>
          <a:xfrm flipH="1">
            <a:off x="6822965" y="2672402"/>
            <a:ext cx="1756546" cy="5957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1EDD3B-4FDF-699F-343A-024F7AE2B4C2}"/>
              </a:ext>
            </a:extLst>
          </p:cNvPr>
          <p:cNvCxnSpPr>
            <a:cxnSpLocks/>
          </p:cNvCxnSpPr>
          <p:nvPr/>
        </p:nvCxnSpPr>
        <p:spPr>
          <a:xfrm flipH="1">
            <a:off x="3134882" y="2203675"/>
            <a:ext cx="2194784" cy="8106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FF271F-6E07-A15A-ACF2-14EE1B13B306}"/>
              </a:ext>
            </a:extLst>
          </p:cNvPr>
          <p:cNvCxnSpPr>
            <a:cxnSpLocks/>
          </p:cNvCxnSpPr>
          <p:nvPr/>
        </p:nvCxnSpPr>
        <p:spPr>
          <a:xfrm>
            <a:off x="4886709" y="3025413"/>
            <a:ext cx="2189340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02D7D3-B3A2-07FC-B4F0-951E1A0D90DE}"/>
              </a:ext>
            </a:extLst>
          </p:cNvPr>
          <p:cNvCxnSpPr>
            <a:cxnSpLocks/>
          </p:cNvCxnSpPr>
          <p:nvPr/>
        </p:nvCxnSpPr>
        <p:spPr>
          <a:xfrm>
            <a:off x="1195754" y="4900545"/>
            <a:ext cx="3220403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BB8113-C8F1-5F71-EDCC-183019C8A37C}"/>
              </a:ext>
            </a:extLst>
          </p:cNvPr>
          <p:cNvSpPr txBox="1"/>
          <p:nvPr/>
        </p:nvSpPr>
        <p:spPr>
          <a:xfrm>
            <a:off x="536915" y="6145179"/>
            <a:ext cx="11057207" cy="646986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diagram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dikeluarkan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minimum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maksimal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2073EB-D2F4-FB65-C904-1C8F5BEE2A2A}"/>
              </a:ext>
            </a:extLst>
          </p:cNvPr>
          <p:cNvSpPr/>
          <p:nvPr/>
        </p:nvSpPr>
        <p:spPr>
          <a:xfrm>
            <a:off x="3108071" y="1753007"/>
            <a:ext cx="2451004" cy="2997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6BABAD-B4F3-730C-67F8-6C149C864C3C}"/>
              </a:ext>
            </a:extLst>
          </p:cNvPr>
          <p:cNvSpPr/>
          <p:nvPr/>
        </p:nvSpPr>
        <p:spPr>
          <a:xfrm>
            <a:off x="506435" y="2847871"/>
            <a:ext cx="3052957" cy="4604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optimal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B08094-91F9-93B3-C9B7-64DF0A9B8A9E}"/>
              </a:ext>
            </a:extLst>
          </p:cNvPr>
          <p:cNvCxnSpPr>
            <a:cxnSpLocks/>
          </p:cNvCxnSpPr>
          <p:nvPr/>
        </p:nvCxnSpPr>
        <p:spPr>
          <a:xfrm>
            <a:off x="1495165" y="2275152"/>
            <a:ext cx="985154" cy="41482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A92124-784B-5233-2A2D-75460A4D6E13}"/>
              </a:ext>
            </a:extLst>
          </p:cNvPr>
          <p:cNvSpPr/>
          <p:nvPr/>
        </p:nvSpPr>
        <p:spPr>
          <a:xfrm>
            <a:off x="6479336" y="1917214"/>
            <a:ext cx="1970357" cy="77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727956-0A3F-2A8D-384A-8FC461F97346}"/>
              </a:ext>
            </a:extLst>
          </p:cNvPr>
          <p:cNvSpPr/>
          <p:nvPr/>
        </p:nvSpPr>
        <p:spPr>
          <a:xfrm>
            <a:off x="4573896" y="2494048"/>
            <a:ext cx="1970357" cy="4599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kenaikan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403D97-0C8A-AC5D-2690-5C0D19E589DF}"/>
              </a:ext>
            </a:extLst>
          </p:cNvPr>
          <p:cNvSpPr/>
          <p:nvPr/>
        </p:nvSpPr>
        <p:spPr>
          <a:xfrm>
            <a:off x="7682266" y="1211031"/>
            <a:ext cx="1970357" cy="73104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optimal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4E4414-BC0E-21F5-4EEF-2D3137C279FF}"/>
              </a:ext>
            </a:extLst>
          </p:cNvPr>
          <p:cNvCxnSpPr>
            <a:cxnSpLocks/>
          </p:cNvCxnSpPr>
          <p:nvPr/>
        </p:nvCxnSpPr>
        <p:spPr>
          <a:xfrm flipH="1">
            <a:off x="8247904" y="1949700"/>
            <a:ext cx="402037" cy="73135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1EBCF55-358E-4DCA-0DBB-FD58AE5FDB64}"/>
              </a:ext>
            </a:extLst>
          </p:cNvPr>
          <p:cNvSpPr/>
          <p:nvPr/>
        </p:nvSpPr>
        <p:spPr>
          <a:xfrm>
            <a:off x="2852093" y="3692791"/>
            <a:ext cx="2298878" cy="2463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material </a:t>
            </a:r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B96C997-52D9-B4D7-5DD3-AE05CB6C1FC9}"/>
              </a:ext>
            </a:extLst>
          </p:cNvPr>
          <p:cNvSpPr/>
          <p:nvPr/>
        </p:nvSpPr>
        <p:spPr>
          <a:xfrm>
            <a:off x="4886709" y="4143913"/>
            <a:ext cx="3636363" cy="2778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4882476-44E0-D3CE-FCB3-ABCD38B0459C}"/>
              </a:ext>
            </a:extLst>
          </p:cNvPr>
          <p:cNvSpPr/>
          <p:nvPr/>
        </p:nvSpPr>
        <p:spPr>
          <a:xfrm>
            <a:off x="5732355" y="4893325"/>
            <a:ext cx="3092092" cy="680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penjadwalan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FCBAC0D-9937-9269-E7BA-54BAA5BB1C50}"/>
              </a:ext>
            </a:extLst>
          </p:cNvPr>
          <p:cNvSpPr/>
          <p:nvPr/>
        </p:nvSpPr>
        <p:spPr>
          <a:xfrm>
            <a:off x="1023304" y="4566402"/>
            <a:ext cx="3561702" cy="2627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pembelian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95C7C1D-5105-D870-FD21-0C4059D9A10C}"/>
              </a:ext>
            </a:extLst>
          </p:cNvPr>
          <p:cNvSpPr/>
          <p:nvPr/>
        </p:nvSpPr>
        <p:spPr>
          <a:xfrm>
            <a:off x="642791" y="5263876"/>
            <a:ext cx="1764896" cy="4599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02930E7-9477-C92A-71BA-9B13DE72028A}"/>
              </a:ext>
            </a:extLst>
          </p:cNvPr>
          <p:cNvSpPr/>
          <p:nvPr/>
        </p:nvSpPr>
        <p:spPr>
          <a:xfrm>
            <a:off x="506435" y="1812424"/>
            <a:ext cx="2083910" cy="4604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18D835-6985-CD84-ECA9-3938B43D7417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5818196" y="4502745"/>
            <a:ext cx="1460205" cy="39058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9359D8-4A81-6D85-4266-D9D3DDB6FCE4}"/>
              </a:ext>
            </a:extLst>
          </p:cNvPr>
          <p:cNvCxnSpPr>
            <a:cxnSpLocks/>
          </p:cNvCxnSpPr>
          <p:nvPr/>
        </p:nvCxnSpPr>
        <p:spPr>
          <a:xfrm flipV="1">
            <a:off x="2074916" y="4893325"/>
            <a:ext cx="907764" cy="39214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6430EDA-BFA7-B9C1-0A07-F42EDAE4F59E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DCE5E7-3CDE-AE75-63BA-F22801636378}"/>
              </a:ext>
            </a:extLst>
          </p:cNvPr>
          <p:cNvSpPr txBox="1"/>
          <p:nvPr/>
        </p:nvSpPr>
        <p:spPr>
          <a:xfrm>
            <a:off x="2872650" y="5849729"/>
            <a:ext cx="541396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Hasil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Wawancara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Pihak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Perusahaan, 2023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334F7-E51A-79C9-C742-D260767AB1A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EE609F-30C9-0785-8ED6-F8D9DCA1D79F}"/>
              </a:ext>
            </a:extLst>
          </p:cNvPr>
          <p:cNvCxnSpPr>
            <a:cxnSpLocks/>
          </p:cNvCxnSpPr>
          <p:nvPr/>
        </p:nvCxnSpPr>
        <p:spPr>
          <a:xfrm flipV="1">
            <a:off x="2852093" y="3990158"/>
            <a:ext cx="2306977" cy="21459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874E5-6E19-0243-64A2-8BA09E675F8F}"/>
              </a:ext>
            </a:extLst>
          </p:cNvPr>
          <p:cNvCxnSpPr>
            <a:cxnSpLocks/>
          </p:cNvCxnSpPr>
          <p:nvPr/>
        </p:nvCxnSpPr>
        <p:spPr>
          <a:xfrm flipH="1">
            <a:off x="4780230" y="4494253"/>
            <a:ext cx="3742842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829BD-B487-1D1A-A25F-F902A732131A}"/>
              </a:ext>
            </a:extLst>
          </p:cNvPr>
          <p:cNvSpPr/>
          <p:nvPr/>
        </p:nvSpPr>
        <p:spPr>
          <a:xfrm>
            <a:off x="642791" y="4194492"/>
            <a:ext cx="3191797" cy="2652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C48FC2-73E6-D721-BAB3-B8784E68F4C3}"/>
              </a:ext>
            </a:extLst>
          </p:cNvPr>
          <p:cNvCxnSpPr>
            <a:cxnSpLocks/>
          </p:cNvCxnSpPr>
          <p:nvPr/>
        </p:nvCxnSpPr>
        <p:spPr>
          <a:xfrm flipV="1">
            <a:off x="2618479" y="4011617"/>
            <a:ext cx="643206" cy="182875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06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24" grpId="0" animBg="1"/>
      <p:bldP spid="25" grpId="0" animBg="1"/>
      <p:bldP spid="28" grpId="0" animBg="1"/>
      <p:bldP spid="49" grpId="0" animBg="1"/>
      <p:bldP spid="2" grpId="0"/>
      <p:bldP spid="4" grpId="0"/>
      <p:bldP spid="27" grpId="0"/>
      <p:bldP spid="29" grpId="0"/>
      <p:bldP spid="31" grpId="0" animBg="1"/>
      <p:bldP spid="65" grpId="0"/>
      <p:bldP spid="70" grpId="0"/>
      <p:bldP spid="71" grpId="0" animBg="1"/>
      <p:bldP spid="78" grpId="0"/>
      <p:bldP spid="79" grpId="0"/>
      <p:bldP spid="82" grpId="0" animBg="1"/>
      <p:bldP spid="97" grpId="0"/>
      <p:bldP spid="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Diagram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Keterkaitan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6430EDA-BFA7-B9C1-0A07-F42EDAE4F59E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334F7-E51A-79C9-C742-D260767AB1A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6363E6-6225-9E8E-A03C-13CE6F342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0" t="625" r="1379" b="1936"/>
          <a:stretch/>
        </p:blipFill>
        <p:spPr bwMode="auto">
          <a:xfrm>
            <a:off x="1110920" y="1186323"/>
            <a:ext cx="9835375" cy="55773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4784031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Tinjauan penelitian terdahulu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19" name="Table 35">
            <a:extLst>
              <a:ext uri="{FF2B5EF4-FFF2-40B4-BE49-F238E27FC236}">
                <a16:creationId xmlns:a16="http://schemas.microsoft.com/office/drawing/2014/main" id="{F3FA8960-FFDF-87C5-C05E-B995B9509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587025"/>
              </p:ext>
            </p:extLst>
          </p:nvPr>
        </p:nvGraphicFramePr>
        <p:xfrm>
          <a:off x="506437" y="1237187"/>
          <a:ext cx="1105720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4382">
                  <a:extLst>
                    <a:ext uri="{9D8B030D-6E8A-4147-A177-3AD203B41FA5}">
                      <a16:colId xmlns:a16="http://schemas.microsoft.com/office/drawing/2014/main" val="664750160"/>
                    </a:ext>
                  </a:extLst>
                </a:gridCol>
                <a:gridCol w="1366092">
                  <a:extLst>
                    <a:ext uri="{9D8B030D-6E8A-4147-A177-3AD203B41FA5}">
                      <a16:colId xmlns:a16="http://schemas.microsoft.com/office/drawing/2014/main" val="2770421240"/>
                    </a:ext>
                  </a:extLst>
                </a:gridCol>
                <a:gridCol w="1685581">
                  <a:extLst>
                    <a:ext uri="{9D8B030D-6E8A-4147-A177-3AD203B41FA5}">
                      <a16:colId xmlns:a16="http://schemas.microsoft.com/office/drawing/2014/main" val="3142608348"/>
                    </a:ext>
                  </a:extLst>
                </a:gridCol>
                <a:gridCol w="2621981">
                  <a:extLst>
                    <a:ext uri="{9D8B030D-6E8A-4147-A177-3AD203B41FA5}">
                      <a16:colId xmlns:a16="http://schemas.microsoft.com/office/drawing/2014/main" val="1159081673"/>
                    </a:ext>
                  </a:extLst>
                </a:gridCol>
                <a:gridCol w="2089170">
                  <a:extLst>
                    <a:ext uri="{9D8B030D-6E8A-4147-A177-3AD203B41FA5}">
                      <a16:colId xmlns:a16="http://schemas.microsoft.com/office/drawing/2014/main" val="1859924624"/>
                    </a:ext>
                  </a:extLst>
                </a:gridCol>
              </a:tblGrid>
              <a:tr h="290447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</a:rPr>
                        <a:t>Judul</a:t>
                      </a:r>
                      <a:endParaRPr lang="en-ID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</a:rPr>
                        <a:t>Objek</a:t>
                      </a:r>
                      <a:endParaRPr lang="en-ID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Objectives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</a:rPr>
                        <a:t>Parameter</a:t>
                      </a:r>
                      <a:endParaRPr lang="en-ID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Decision Variables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9793896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pPr algn="l"/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A MILP model for the multi-item </a:t>
                      </a:r>
                      <a:r>
                        <a:rPr lang="en-US" sz="1600" i="1" dirty="0" err="1">
                          <a:latin typeface="+mn-lt"/>
                          <a:cs typeface="Arial" panose="020B0604020202020204" pitchFamily="34" charset="0"/>
                        </a:rPr>
                        <a:t>uncapacitated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 lot-sizing problem </a:t>
                      </a:r>
                      <a:r>
                        <a:rPr lang="en-US" sz="1000" i="0" dirty="0">
                          <a:latin typeface="+mn-lt"/>
                          <a:cs typeface="Arial" panose="020B0604020202020204" pitchFamily="34" charset="0"/>
                        </a:rPr>
                        <a:t>(Mohammadi &amp; </a:t>
                      </a:r>
                      <a:r>
                        <a:rPr lang="en-US" sz="1000" i="0" dirty="0" err="1">
                          <a:latin typeface="+mn-lt"/>
                          <a:cs typeface="Arial" panose="020B0604020202020204" pitchFamily="34" charset="0"/>
                        </a:rPr>
                        <a:t>Shekarian</a:t>
                      </a:r>
                      <a:r>
                        <a:rPr lang="en-US" sz="1000" i="0" dirty="0">
                          <a:latin typeface="+mn-lt"/>
                          <a:cs typeface="Arial" panose="020B0604020202020204" pitchFamily="34" charset="0"/>
                        </a:rPr>
                        <a:t>, 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trailer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Forecasted demand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dan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lead time 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427987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A MIP Model Formulation for Solving the Lot-Sizing Problem </a:t>
                      </a:r>
                      <a:r>
                        <a:rPr lang="en-US" sz="1000" i="0" dirty="0">
                          <a:latin typeface="+mn-lt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Mohammadi &amp; Tap, 2012)</a:t>
                      </a:r>
                      <a:endParaRPr lang="en-ID" sz="10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l"/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trailer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Menentukan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pemesanan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tiap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periode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Lead time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forecasted demand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item,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periode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item 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yang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dipesan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231481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Designing Inventory Models to Minimize Total Inventory Costs by Using 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MILP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in the warehouse of MRO Materials </a:t>
                      </a:r>
                      <a:r>
                        <a:rPr lang="en-US" sz="1000" i="0" dirty="0">
                          <a:latin typeface="+mn-lt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dirty="0">
                          <a:latin typeface="+mn-lt"/>
                          <a:cs typeface="Arial" panose="020B0604020202020204" pitchFamily="34" charset="0"/>
                        </a:rPr>
                        <a:t>Kusuma &amp; Hakim, 2020)</a:t>
                      </a:r>
                      <a:endParaRPr lang="en-ID" sz="1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Material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pemeliharaan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persediaan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Lead time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material,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permintaan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material yang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dipesan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32204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438A1C0-044B-E7FD-939C-484E592D8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170491"/>
              </p:ext>
            </p:extLst>
          </p:nvPr>
        </p:nvGraphicFramePr>
        <p:xfrm>
          <a:off x="506436" y="4857510"/>
          <a:ext cx="11057205" cy="1929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2350">
                  <a:extLst>
                    <a:ext uri="{9D8B030D-6E8A-4147-A177-3AD203B41FA5}">
                      <a16:colId xmlns:a16="http://schemas.microsoft.com/office/drawing/2014/main" val="1437346651"/>
                    </a:ext>
                  </a:extLst>
                </a:gridCol>
                <a:gridCol w="1388125">
                  <a:extLst>
                    <a:ext uri="{9D8B030D-6E8A-4147-A177-3AD203B41FA5}">
                      <a16:colId xmlns:a16="http://schemas.microsoft.com/office/drawing/2014/main" val="823510746"/>
                    </a:ext>
                  </a:extLst>
                </a:gridCol>
                <a:gridCol w="1641513">
                  <a:extLst>
                    <a:ext uri="{9D8B030D-6E8A-4147-A177-3AD203B41FA5}">
                      <a16:colId xmlns:a16="http://schemas.microsoft.com/office/drawing/2014/main" val="1013092812"/>
                    </a:ext>
                  </a:extLst>
                </a:gridCol>
                <a:gridCol w="2666047">
                  <a:extLst>
                    <a:ext uri="{9D8B030D-6E8A-4147-A177-3AD203B41FA5}">
                      <a16:colId xmlns:a16="http://schemas.microsoft.com/office/drawing/2014/main" val="4263650812"/>
                    </a:ext>
                  </a:extLst>
                </a:gridCol>
                <a:gridCol w="2089170">
                  <a:extLst>
                    <a:ext uri="{9D8B030D-6E8A-4147-A177-3AD203B41FA5}">
                      <a16:colId xmlns:a16="http://schemas.microsoft.com/office/drawing/2014/main" val="1831033636"/>
                    </a:ext>
                  </a:extLst>
                </a:gridCol>
              </a:tblGrid>
              <a:tr h="3755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</a:rPr>
                        <a:t>Judul</a:t>
                      </a:r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enelitian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Ini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Arial" panose="020B0604020202020204" pitchFamily="34" charset="0"/>
                        </a:rPr>
                        <a:t>Objek</a:t>
                      </a:r>
                      <a:endParaRPr lang="en-ID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Objectives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</a:rPr>
                        <a:t>Parameter</a:t>
                      </a:r>
                      <a:endParaRPr lang="en-ID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Decision Variables</a:t>
                      </a:r>
                      <a:endParaRPr lang="en-ID" sz="1600" i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804520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Pengembangan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Model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Optimasi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pada Gudang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Baku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Daur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Ulang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Plastik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Metode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Mixed Integer Linear Programming (MILP)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daur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ulang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plastik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baku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i="1" dirty="0">
                          <a:latin typeface="+mn-lt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𝑜𝑟𝑒𝑐𝑎𝑠𝑡𝑒𝑑 𝑑𝑒𝑚𝑎𝑛𝑑, 𝑜𝑟𝑑𝑒𝑟𝑖𝑛𝑔 𝑐𝑜𝑠𝑡, ℎ𝑜𝑙𝑑𝑖𝑛𝑔 𝑐𝑜𝑠𝑡, 𝑠𝑎𝑓𝑒𝑡𝑦 𝑠𝑡𝑜𝑐𝑘,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kapasitas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600" i="0" dirty="0" err="1">
                          <a:latin typeface="+mn-lt"/>
                          <a:cs typeface="Arial" panose="020B0604020202020204" pitchFamily="34" charset="0"/>
                        </a:rPr>
                        <a:t>gudang</a:t>
                      </a:r>
                      <a:r>
                        <a:rPr lang="en-ID" sz="1600" i="0" dirty="0">
                          <a:latin typeface="+mn-lt"/>
                          <a:cs typeface="Arial" panose="020B0604020202020204" pitchFamily="34" charset="0"/>
                        </a:rPr>
                        <a:t>, dan </a:t>
                      </a:r>
                      <a:r>
                        <a:rPr lang="en-ID" sz="1600" i="1" dirty="0">
                          <a:latin typeface="+mn-lt"/>
                          <a:cs typeface="Arial" panose="020B0604020202020204" pitchFamily="34" charset="0"/>
                        </a:rPr>
                        <a:t>lead time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serta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+mn-lt"/>
                          <a:cs typeface="Arial" panose="020B0604020202020204" pitchFamily="34" charset="0"/>
                        </a:rPr>
                        <a:t>level</a:t>
                      </a:r>
                      <a:r>
                        <a:rPr lang="en-US" sz="1600" i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0" dirty="0" err="1">
                          <a:latin typeface="+mn-lt"/>
                          <a:cs typeface="Arial" panose="020B0604020202020204" pitchFamily="34" charset="0"/>
                        </a:rPr>
                        <a:t>persediaan</a:t>
                      </a:r>
                      <a:endParaRPr lang="en-ID" sz="1600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2579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35EDAE-532A-C667-3484-3D624C62DDE4}"/>
              </a:ext>
            </a:extLst>
          </p:cNvPr>
          <p:cNvCxnSpPr>
            <a:cxnSpLocks/>
          </p:cNvCxnSpPr>
          <p:nvPr/>
        </p:nvCxnSpPr>
        <p:spPr>
          <a:xfrm>
            <a:off x="536915" y="469172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4219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A23F24-D02D-CA66-2E67-600BDD96A562}"/>
              </a:ext>
            </a:extLst>
          </p:cNvPr>
          <p:cNvGrpSpPr/>
          <p:nvPr/>
        </p:nvGrpSpPr>
        <p:grpSpPr>
          <a:xfrm>
            <a:off x="3163632" y="387566"/>
            <a:ext cx="5210934" cy="1725444"/>
            <a:chOff x="3163632" y="387566"/>
            <a:chExt cx="5210934" cy="17254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F2BE725-B474-0F51-78F8-069CE8080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698"/>
            <a:stretch/>
          </p:blipFill>
          <p:spPr bwMode="auto">
            <a:xfrm>
              <a:off x="3163632" y="387566"/>
              <a:ext cx="5210934" cy="57143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CFD63A-9B78-D9FF-A96A-887C3F0CB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020"/>
            <a:stretch/>
          </p:blipFill>
          <p:spPr bwMode="auto">
            <a:xfrm>
              <a:off x="3163632" y="959005"/>
              <a:ext cx="5210934" cy="115400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889682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514493D1-BA48-6033-71CD-F3BD25BFA633}"/>
              </a:ext>
            </a:extLst>
          </p:cNvPr>
          <p:cNvSpPr txBox="1">
            <a:spLocks/>
          </p:cNvSpPr>
          <p:nvPr/>
        </p:nvSpPr>
        <p:spPr>
          <a:xfrm>
            <a:off x="2990757" y="1544679"/>
            <a:ext cx="8572885" cy="364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Input-proses-output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permasalahan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5115F89F-282B-DE94-8DFD-6D588FD0CD81}"/>
              </a:ext>
            </a:extLst>
          </p:cNvPr>
          <p:cNvSpPr/>
          <p:nvPr/>
        </p:nvSpPr>
        <p:spPr>
          <a:xfrm>
            <a:off x="3243269" y="1314680"/>
            <a:ext cx="5481878" cy="22392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Proses </a:t>
            </a:r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Pengadaan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Bahan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 Baku</a:t>
            </a:r>
            <a:endParaRPr lang="en-ID" sz="1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60D0A7DE-982F-4859-1547-130AFF40B9B5}"/>
              </a:ext>
            </a:extLst>
          </p:cNvPr>
          <p:cNvSpPr/>
          <p:nvPr/>
        </p:nvSpPr>
        <p:spPr>
          <a:xfrm>
            <a:off x="9453620" y="1317493"/>
            <a:ext cx="2118013" cy="24187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Output</a:t>
            </a:r>
            <a:endParaRPr lang="en-ID" sz="1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312D77CB-ADF1-D13D-7DFB-0E8F64E26EEC}"/>
              </a:ext>
            </a:extLst>
          </p:cNvPr>
          <p:cNvSpPr/>
          <p:nvPr/>
        </p:nvSpPr>
        <p:spPr>
          <a:xfrm>
            <a:off x="4997495" y="1787543"/>
            <a:ext cx="1098505" cy="50925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Pemasok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Pengepres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endParaRPr lang="en-ID" sz="10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875441C-1A8C-0BE1-F618-EC7C1D1E075F}"/>
              </a:ext>
            </a:extLst>
          </p:cNvPr>
          <p:cNvSpPr/>
          <p:nvPr/>
        </p:nvSpPr>
        <p:spPr>
          <a:xfrm>
            <a:off x="7544468" y="1675081"/>
            <a:ext cx="1302534" cy="339341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Forecasting</a:t>
            </a:r>
            <a:endParaRPr lang="en-ID" sz="16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BEE056D2-EEAA-9653-4FEB-A6D456F2F68D}"/>
              </a:ext>
            </a:extLst>
          </p:cNvPr>
          <p:cNvSpPr/>
          <p:nvPr/>
        </p:nvSpPr>
        <p:spPr>
          <a:xfrm>
            <a:off x="7672218" y="2798603"/>
            <a:ext cx="1052929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Produksi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i="1" dirty="0">
                <a:solidFill>
                  <a:srgbClr val="002060"/>
                </a:solidFill>
                <a:cs typeface="Arial" panose="020B0604020202020204" pitchFamily="34" charset="0"/>
              </a:rPr>
              <a:t>Recycling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745E1B58-8F4A-A151-17A8-24A5AB209055}"/>
              </a:ext>
            </a:extLst>
          </p:cNvPr>
          <p:cNvSpPr/>
          <p:nvPr/>
        </p:nvSpPr>
        <p:spPr>
          <a:xfrm>
            <a:off x="6062440" y="2804099"/>
            <a:ext cx="1098505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Gudang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Penyimpanan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DECCD2B-A7A6-14AF-8CDE-3FE9E5CAD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877" y="2274880"/>
            <a:ext cx="372464" cy="37246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A79E64-7473-85C6-4743-A1DB844D37E4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45DFA5-1749-E448-205A-049AF4B702C3}"/>
              </a:ext>
            </a:extLst>
          </p:cNvPr>
          <p:cNvSpPr/>
          <p:nvPr/>
        </p:nvSpPr>
        <p:spPr>
          <a:xfrm>
            <a:off x="542069" y="1320791"/>
            <a:ext cx="1999774" cy="22774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Input</a:t>
            </a:r>
            <a:endParaRPr lang="en-ID" sz="1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2050" name="Picture 2" descr="Inovasi Baru Mengubah Sampah Plastik Jadi Kertas yang Mudah Terurai">
            <a:extLst>
              <a:ext uri="{FF2B5EF4-FFF2-40B4-BE49-F238E27FC236}">
                <a16:creationId xmlns:a16="http://schemas.microsoft.com/office/drawing/2014/main" id="{EB91266A-DD3A-23D4-392D-D74AEF6D6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827" b="31950"/>
          <a:stretch/>
        </p:blipFill>
        <p:spPr bwMode="auto">
          <a:xfrm>
            <a:off x="1208350" y="1873833"/>
            <a:ext cx="642335" cy="60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564841D-822A-FC86-1A15-319ECF736FA4}"/>
              </a:ext>
            </a:extLst>
          </p:cNvPr>
          <p:cNvSpPr txBox="1"/>
          <p:nvPr/>
        </p:nvSpPr>
        <p:spPr>
          <a:xfrm>
            <a:off x="1046404" y="1578843"/>
            <a:ext cx="964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cs typeface="Arial" panose="020B0604020202020204" pitchFamily="34" charset="0"/>
              </a:rPr>
              <a:t>Light Blue </a:t>
            </a:r>
            <a:endParaRPr lang="en-ID" sz="1200" i="1" dirty="0"/>
          </a:p>
        </p:txBody>
      </p:sp>
      <p:pic>
        <p:nvPicPr>
          <p:cNvPr id="2052" name="Picture 4" descr="100% Kepingan Plastik Daur Ulang Bening/kepingan Botol Pet Di Bale - Buy  Pos Konsumen Pet Botol Scrap,Botol Pet Memo Untuk Dijual,Limbah Plastik  Bekas Product on Alibaba.com">
            <a:extLst>
              <a:ext uri="{FF2B5EF4-FFF2-40B4-BE49-F238E27FC236}">
                <a16:creationId xmlns:a16="http://schemas.microsoft.com/office/drawing/2014/main" id="{2395F4E6-77FE-0338-F523-1146A2FEE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13322"/>
          <a:stretch/>
        </p:blipFill>
        <p:spPr bwMode="auto">
          <a:xfrm>
            <a:off x="529918" y="1874336"/>
            <a:ext cx="602333" cy="60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 bottles scrap in United States, Pet bottles scrap Manufacturers &amp;  Suppliers in United States">
            <a:extLst>
              <a:ext uri="{FF2B5EF4-FFF2-40B4-BE49-F238E27FC236}">
                <a16:creationId xmlns:a16="http://schemas.microsoft.com/office/drawing/2014/main" id="{B0FBEC75-E03E-1FF4-B23A-045A65B4F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t="9331" b="12825"/>
          <a:stretch/>
        </p:blipFill>
        <p:spPr bwMode="auto">
          <a:xfrm>
            <a:off x="1900849" y="1870526"/>
            <a:ext cx="630921" cy="61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ropical scene with solid fill">
            <a:extLst>
              <a:ext uri="{FF2B5EF4-FFF2-40B4-BE49-F238E27FC236}">
                <a16:creationId xmlns:a16="http://schemas.microsoft.com/office/drawing/2014/main" id="{F7EA4394-47BA-2D65-A17D-9BA10080F1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07037" y="806892"/>
            <a:ext cx="526250" cy="526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7DEC99-98BB-7FD6-C7C0-83435082D4AD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1E4D549-6837-B522-16D5-CD217B43EC57}"/>
              </a:ext>
            </a:extLst>
          </p:cNvPr>
          <p:cNvSpPr txBox="1"/>
          <p:nvPr/>
        </p:nvSpPr>
        <p:spPr>
          <a:xfrm>
            <a:off x="501032" y="1576670"/>
            <a:ext cx="666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cs typeface="Arial" panose="020B0604020202020204" pitchFamily="34" charset="0"/>
              </a:rPr>
              <a:t>Clear</a:t>
            </a:r>
            <a:endParaRPr lang="en-ID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6AB8CF1-3958-DA01-A624-3A1C6627E0F5}"/>
              </a:ext>
            </a:extLst>
          </p:cNvPr>
          <p:cNvSpPr txBox="1"/>
          <p:nvPr/>
        </p:nvSpPr>
        <p:spPr>
          <a:xfrm>
            <a:off x="1835362" y="1578261"/>
            <a:ext cx="7856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cs typeface="Arial" panose="020B0604020202020204" pitchFamily="34" charset="0"/>
              </a:rPr>
              <a:t>Mix</a:t>
            </a:r>
            <a:endParaRPr lang="en-ID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C41FE5-2A67-364A-0CF6-91806CD9A1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194" b="79130" l="12931" r="86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58" t="19109" r="5766" b="20123"/>
          <a:stretch/>
        </p:blipFill>
        <p:spPr>
          <a:xfrm>
            <a:off x="11053117" y="1637089"/>
            <a:ext cx="604584" cy="5896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C02A5-7D39-9BB2-8343-97C5B6873BF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0575" b="75116" l="16375" r="87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19221" r="8840" b="24322"/>
          <a:stretch/>
        </p:blipFill>
        <p:spPr>
          <a:xfrm>
            <a:off x="9411094" y="1656498"/>
            <a:ext cx="608218" cy="593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257D7-DA8F-5596-8A90-A33D3A12309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5657" b="79510" l="20497" r="776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27" t="36387" r="22889" b="21415"/>
          <a:stretch/>
        </p:blipFill>
        <p:spPr>
          <a:xfrm>
            <a:off x="10208924" y="1657729"/>
            <a:ext cx="606564" cy="5910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67C554B-41EB-7D3E-0422-AEB581A99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7487" y="2275375"/>
            <a:ext cx="375844" cy="375844"/>
          </a:xfrm>
          <a:prstGeom prst="rect">
            <a:avLst/>
          </a:prstGeom>
        </p:spPr>
      </p:pic>
      <p:pic>
        <p:nvPicPr>
          <p:cNvPr id="1026" name="Picture 2" descr="Supplier icon. linear vector illustration. outline supplier icon • wall  stickers graphic, background, black | myloview.com">
            <a:extLst>
              <a:ext uri="{FF2B5EF4-FFF2-40B4-BE49-F238E27FC236}">
                <a16:creationId xmlns:a16="http://schemas.microsoft.com/office/drawing/2014/main" id="{028B3724-A3DD-53B9-2EC6-2A69D32C1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28849" r="23898" b="36960"/>
          <a:stretch/>
        </p:blipFill>
        <p:spPr bwMode="auto">
          <a:xfrm>
            <a:off x="5835265" y="2380474"/>
            <a:ext cx="535228" cy="3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prove Warehouse Performance Warehouse Icon Png - Free PNG Images | TOPpng">
            <a:extLst>
              <a:ext uri="{FF2B5EF4-FFF2-40B4-BE49-F238E27FC236}">
                <a16:creationId xmlns:a16="http://schemas.microsoft.com/office/drawing/2014/main" id="{5DE05847-86E3-1695-5435-D13A0A5D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184" y="2001315"/>
            <a:ext cx="692225" cy="7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cycle Symbol - Gallegos Sanitation / Republic Services">
            <a:extLst>
              <a:ext uri="{FF2B5EF4-FFF2-40B4-BE49-F238E27FC236}">
                <a16:creationId xmlns:a16="http://schemas.microsoft.com/office/drawing/2014/main" id="{772BAE63-823C-E115-5B0B-B67E89E6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23" y="2203697"/>
            <a:ext cx="513882" cy="5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ngineer - Free user icons">
            <a:extLst>
              <a:ext uri="{FF2B5EF4-FFF2-40B4-BE49-F238E27FC236}">
                <a16:creationId xmlns:a16="http://schemas.microsoft.com/office/drawing/2014/main" id="{D3168F5C-3A33-30B8-251C-54D5F424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031" y="2226745"/>
            <a:ext cx="463645" cy="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F9F64F-E1A9-4CAE-78B1-FEB6776C5244}"/>
              </a:ext>
            </a:extLst>
          </p:cNvPr>
          <p:cNvCxnSpPr>
            <a:cxnSpLocks/>
            <a:stCxn id="172" idx="3"/>
            <a:endCxn id="171" idx="1"/>
          </p:cNvCxnSpPr>
          <p:nvPr/>
        </p:nvCxnSpPr>
        <p:spPr>
          <a:xfrm flipV="1">
            <a:off x="7160945" y="3040545"/>
            <a:ext cx="511273" cy="54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AF622E-69E4-58DD-5130-FE611504BA01}"/>
              </a:ext>
            </a:extLst>
          </p:cNvPr>
          <p:cNvGrpSpPr/>
          <p:nvPr/>
        </p:nvGrpSpPr>
        <p:grpSpPr>
          <a:xfrm>
            <a:off x="4332971" y="3658336"/>
            <a:ext cx="3982927" cy="2673017"/>
            <a:chOff x="4036490" y="4203970"/>
            <a:chExt cx="4805981" cy="2538500"/>
          </a:xfrm>
        </p:grpSpPr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AA435E96-E718-C392-F361-517C809CC2F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03691612"/>
                </p:ext>
              </p:extLst>
            </p:nvPr>
          </p:nvGraphicFramePr>
          <p:xfrm>
            <a:off x="4036490" y="4203970"/>
            <a:ext cx="4805981" cy="2538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D4391F7-FF96-C58A-4EB8-6F519E927916}"/>
                </a:ext>
              </a:extLst>
            </p:cNvPr>
            <p:cNvSpPr/>
            <p:nvPr/>
          </p:nvSpPr>
          <p:spPr>
            <a:xfrm>
              <a:off x="6252492" y="4688954"/>
              <a:ext cx="237823" cy="2001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CDFEE6-1915-9ACA-A11B-6B8EB295C337}"/>
                </a:ext>
              </a:extLst>
            </p:cNvPr>
            <p:cNvSpPr txBox="1"/>
            <p:nvPr/>
          </p:nvSpPr>
          <p:spPr>
            <a:xfrm>
              <a:off x="6414977" y="4651083"/>
              <a:ext cx="797852" cy="3215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ea typeface="Times New Roman" panose="02020603050405020304" pitchFamily="18" charset="0"/>
                  <a:cs typeface="Arial" panose="020B0604020202020204" pitchFamily="34" charset="0"/>
                </a:rPr>
                <a:t>27%</a:t>
              </a:r>
              <a:endParaRPr lang="en-ID" sz="1600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32" name="Graphic 31" descr="Chevron arrows with solid fill">
            <a:extLst>
              <a:ext uri="{FF2B5EF4-FFF2-40B4-BE49-F238E27FC236}">
                <a16:creationId xmlns:a16="http://schemas.microsoft.com/office/drawing/2014/main" id="{91CA4436-6421-7702-27F9-BB2E2D9BDE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12073" y="1249964"/>
            <a:ext cx="380928" cy="380928"/>
          </a:xfrm>
          <a:prstGeom prst="rect">
            <a:avLst/>
          </a:prstGeom>
        </p:spPr>
      </p:pic>
      <p:pic>
        <p:nvPicPr>
          <p:cNvPr id="37" name="Graphic 36" descr="Chevron arrows with solid fill">
            <a:extLst>
              <a:ext uri="{FF2B5EF4-FFF2-40B4-BE49-F238E27FC236}">
                <a16:creationId xmlns:a16="http://schemas.microsoft.com/office/drawing/2014/main" id="{6B1591D4-34D7-CA0B-5997-E883BA416CF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33350" y="1261463"/>
            <a:ext cx="380928" cy="380928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E5D955-6208-98A6-A229-17391EDBC5E5}"/>
              </a:ext>
            </a:extLst>
          </p:cNvPr>
          <p:cNvSpPr/>
          <p:nvPr/>
        </p:nvSpPr>
        <p:spPr>
          <a:xfrm>
            <a:off x="2967582" y="1784348"/>
            <a:ext cx="1260788" cy="50925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Pengumpul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Individu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 &amp; 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Grup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323B00A-3ED4-8565-81B5-AE3F70749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159" y="2270600"/>
            <a:ext cx="408110" cy="408110"/>
          </a:xfrm>
          <a:prstGeom prst="rect">
            <a:avLst/>
          </a:prstGeom>
        </p:spPr>
      </p:pic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4D6AEF7-6530-DC79-5CA7-7CE241E22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882958"/>
              </p:ext>
            </p:extLst>
          </p:nvPr>
        </p:nvGraphicFramePr>
        <p:xfrm>
          <a:off x="282973" y="3580640"/>
          <a:ext cx="3982928" cy="2565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510EA6-066A-CA0B-1996-BA0DFEB5FA2E}"/>
              </a:ext>
            </a:extLst>
          </p:cNvPr>
          <p:cNvSpPr/>
          <p:nvPr/>
        </p:nvSpPr>
        <p:spPr>
          <a:xfrm>
            <a:off x="1172162" y="6282511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</a:rPr>
              <a:t>Nilai ITO </a:t>
            </a:r>
            <a:r>
              <a:rPr lang="en-US" sz="2000" dirty="0" err="1">
                <a:ln w="0"/>
                <a:solidFill>
                  <a:schemeClr val="tx1"/>
                </a:solidFill>
              </a:rPr>
              <a:t>Rendah</a:t>
            </a:r>
            <a:endParaRPr lang="en-US" sz="20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63FB56F-048D-9874-F0DC-5BD93BFF01B9}"/>
              </a:ext>
            </a:extLst>
          </p:cNvPr>
          <p:cNvSpPr/>
          <p:nvPr/>
        </p:nvSpPr>
        <p:spPr>
          <a:xfrm>
            <a:off x="4676082" y="6282511"/>
            <a:ext cx="2971578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cs typeface="Arial" panose="020B0604020202020204" pitchFamily="34" charset="0"/>
              </a:rPr>
              <a:t>Biaya</a:t>
            </a:r>
            <a:r>
              <a:rPr lang="en-US" sz="20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cs typeface="Arial" panose="020B0604020202020204" pitchFamily="34" charset="0"/>
              </a:rPr>
              <a:t>Persediaan</a:t>
            </a:r>
            <a:r>
              <a:rPr lang="en-US" sz="2000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 Tinggi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55EFC16-5749-2822-CFFA-1F11554ADBF5}"/>
              </a:ext>
            </a:extLst>
          </p:cNvPr>
          <p:cNvSpPr/>
          <p:nvPr/>
        </p:nvSpPr>
        <p:spPr>
          <a:xfrm>
            <a:off x="8436911" y="6282511"/>
            <a:ext cx="2971578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</a:rPr>
              <a:t>Penumpukan</a:t>
            </a:r>
            <a:r>
              <a:rPr lang="en-US" sz="2000" dirty="0">
                <a:ln w="0"/>
                <a:solidFill>
                  <a:schemeClr val="tx1"/>
                </a:solidFill>
              </a:rPr>
              <a:t> Material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684522A-B962-952B-68DE-6E69B3A6FA2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72548" y="2151799"/>
            <a:ext cx="584989" cy="545104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F172FB5-9DDD-23DA-B14B-418A66F7B468}"/>
              </a:ext>
            </a:extLst>
          </p:cNvPr>
          <p:cNvSpPr/>
          <p:nvPr/>
        </p:nvSpPr>
        <p:spPr>
          <a:xfrm>
            <a:off x="542069" y="2814596"/>
            <a:ext cx="1350173" cy="45189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Manufaktur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Botol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 PET)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3A8E7F6-9866-4BC9-8149-D378F70C345F}"/>
              </a:ext>
            </a:extLst>
          </p:cNvPr>
          <p:cNvSpPr/>
          <p:nvPr/>
        </p:nvSpPr>
        <p:spPr>
          <a:xfrm>
            <a:off x="2337084" y="2822373"/>
            <a:ext cx="1198022" cy="4463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Konsumen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Rumah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Tangga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39BA020-1BD2-2AC0-733B-CD64BCFBF858}"/>
              </a:ext>
            </a:extLst>
          </p:cNvPr>
          <p:cNvSpPr/>
          <p:nvPr/>
        </p:nvSpPr>
        <p:spPr>
          <a:xfrm>
            <a:off x="3988792" y="2819962"/>
            <a:ext cx="1134865" cy="4463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Waste Collection</a:t>
            </a:r>
            <a:endParaRPr lang="en-ID" sz="16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9B98038-BAE9-1725-C60B-EFA7002A3649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1892242" y="3040545"/>
            <a:ext cx="444842" cy="49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F19BC17-24ED-60DB-E6AC-6B69861D3E7F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 flipV="1">
            <a:off x="3535106" y="3043132"/>
            <a:ext cx="453686" cy="241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E46A6C04-8B5B-2C5E-0C68-DA27B4A8F4A1}"/>
              </a:ext>
            </a:extLst>
          </p:cNvPr>
          <p:cNvCxnSpPr>
            <a:stCxn id="58" idx="0"/>
            <a:endCxn id="24" idx="2"/>
          </p:cNvCxnSpPr>
          <p:nvPr/>
        </p:nvCxnSpPr>
        <p:spPr>
          <a:xfrm rot="16200000" flipV="1">
            <a:off x="3813923" y="2077659"/>
            <a:ext cx="526356" cy="958249"/>
          </a:xfrm>
          <a:prstGeom prst="curvedConnector3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738B4B7-6C66-D51C-895A-F7BAD41E2EC5}"/>
              </a:ext>
            </a:extLst>
          </p:cNvPr>
          <p:cNvCxnSpPr>
            <a:cxnSpLocks/>
            <a:stCxn id="24" idx="3"/>
            <a:endCxn id="162" idx="1"/>
          </p:cNvCxnSpPr>
          <p:nvPr/>
        </p:nvCxnSpPr>
        <p:spPr>
          <a:xfrm>
            <a:off x="4228370" y="2038977"/>
            <a:ext cx="769125" cy="31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32E117AB-1FBB-B156-3E97-68970D2D5990}"/>
              </a:ext>
            </a:extLst>
          </p:cNvPr>
          <p:cNvCxnSpPr>
            <a:cxnSpLocks/>
            <a:stCxn id="172" idx="1"/>
            <a:endCxn id="162" idx="2"/>
          </p:cNvCxnSpPr>
          <p:nvPr/>
        </p:nvCxnSpPr>
        <p:spPr>
          <a:xfrm rot="10800000">
            <a:off x="5546748" y="2296801"/>
            <a:ext cx="515692" cy="749241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Curved 169">
            <a:extLst>
              <a:ext uri="{FF2B5EF4-FFF2-40B4-BE49-F238E27FC236}">
                <a16:creationId xmlns:a16="http://schemas.microsoft.com/office/drawing/2014/main" id="{A8AD7F85-F864-6F60-9C2A-B482DF7EEBB9}"/>
              </a:ext>
            </a:extLst>
          </p:cNvPr>
          <p:cNvCxnSpPr>
            <a:cxnSpLocks/>
            <a:stCxn id="162" idx="3"/>
            <a:endCxn id="172" idx="0"/>
          </p:cNvCxnSpPr>
          <p:nvPr/>
        </p:nvCxnSpPr>
        <p:spPr>
          <a:xfrm>
            <a:off x="6096000" y="2042172"/>
            <a:ext cx="515693" cy="761927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05631519-4219-7FEC-D7C2-2AC2CBAC745F}"/>
              </a:ext>
            </a:extLst>
          </p:cNvPr>
          <p:cNvSpPr/>
          <p:nvPr/>
        </p:nvSpPr>
        <p:spPr>
          <a:xfrm>
            <a:off x="8931006" y="2786080"/>
            <a:ext cx="1177091" cy="48388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cs typeface="Arial" panose="020B0604020202020204" pitchFamily="34" charset="0"/>
              </a:rPr>
              <a:t>Serpihan</a:t>
            </a:r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 PET</a:t>
            </a:r>
            <a:endParaRPr lang="en-ID" sz="12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F82DC1CB-7E8D-7250-380D-2B7DCFB7061F}"/>
              </a:ext>
            </a:extLst>
          </p:cNvPr>
          <p:cNvSpPr/>
          <p:nvPr/>
        </p:nvSpPr>
        <p:spPr>
          <a:xfrm>
            <a:off x="10324125" y="2780601"/>
            <a:ext cx="1340989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Manufaktur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Barang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 Jadi)</a:t>
            </a:r>
            <a:endParaRPr lang="en-ID" sz="1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7B583DE-095F-6505-A3CA-DBA06A07FF1E}"/>
              </a:ext>
            </a:extLst>
          </p:cNvPr>
          <p:cNvCxnSpPr>
            <a:stCxn id="171" idx="0"/>
            <a:endCxn id="169" idx="2"/>
          </p:cNvCxnSpPr>
          <p:nvPr/>
        </p:nvCxnSpPr>
        <p:spPr>
          <a:xfrm flipH="1" flipV="1">
            <a:off x="8195735" y="2014422"/>
            <a:ext cx="2948" cy="784181"/>
          </a:xfrm>
          <a:prstGeom prst="line">
            <a:avLst/>
          </a:prstGeom>
          <a:ln w="1270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255912CE-F973-CD61-6D27-A8CF14A07810}"/>
              </a:ext>
            </a:extLst>
          </p:cNvPr>
          <p:cNvCxnSpPr>
            <a:cxnSpLocks/>
            <a:stCxn id="175" idx="2"/>
            <a:endCxn id="57" idx="2"/>
          </p:cNvCxnSpPr>
          <p:nvPr/>
        </p:nvCxnSpPr>
        <p:spPr>
          <a:xfrm rot="5400000">
            <a:off x="6963245" y="-762664"/>
            <a:ext cx="4227" cy="8058525"/>
          </a:xfrm>
          <a:prstGeom prst="bentConnector3">
            <a:avLst>
              <a:gd name="adj1" fmla="val 443981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DB9473E8-C486-1D52-D259-F228DE9F1F1B}"/>
              </a:ext>
            </a:extLst>
          </p:cNvPr>
          <p:cNvCxnSpPr>
            <a:cxnSpLocks/>
            <a:stCxn id="171" idx="3"/>
            <a:endCxn id="174" idx="2"/>
          </p:cNvCxnSpPr>
          <p:nvPr/>
        </p:nvCxnSpPr>
        <p:spPr>
          <a:xfrm flipV="1">
            <a:off x="8725147" y="3028022"/>
            <a:ext cx="205859" cy="125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87DFA7E-19F0-29A0-9844-84BF69642E7C}"/>
              </a:ext>
            </a:extLst>
          </p:cNvPr>
          <p:cNvCxnSpPr>
            <a:cxnSpLocks/>
            <a:stCxn id="174" idx="6"/>
            <a:endCxn id="175" idx="1"/>
          </p:cNvCxnSpPr>
          <p:nvPr/>
        </p:nvCxnSpPr>
        <p:spPr>
          <a:xfrm flipV="1">
            <a:off x="10108097" y="3022543"/>
            <a:ext cx="216028" cy="54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Graphic 1039" descr="Truck with solid fill">
            <a:extLst>
              <a:ext uri="{FF2B5EF4-FFF2-40B4-BE49-F238E27FC236}">
                <a16:creationId xmlns:a16="http://schemas.microsoft.com/office/drawing/2014/main" id="{248110DC-FF27-7D5B-C12F-A980C8FDE1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203104" y="2817379"/>
            <a:ext cx="469805" cy="469805"/>
          </a:xfrm>
          <a:prstGeom prst="rect">
            <a:avLst/>
          </a:prstGeom>
        </p:spPr>
      </p:pic>
      <p:pic>
        <p:nvPicPr>
          <p:cNvPr id="1044" name="Graphic 1043" descr="Gears with solid fill">
            <a:extLst>
              <a:ext uri="{FF2B5EF4-FFF2-40B4-BE49-F238E27FC236}">
                <a16:creationId xmlns:a16="http://schemas.microsoft.com/office/drawing/2014/main" id="{308606A3-B0B3-A754-3FE5-0FB6B9BCDDB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22700" y="2498074"/>
            <a:ext cx="408110" cy="408110"/>
          </a:xfrm>
          <a:prstGeom prst="rect">
            <a:avLst/>
          </a:prstGeom>
        </p:spPr>
      </p:pic>
      <p:pic>
        <p:nvPicPr>
          <p:cNvPr id="1048" name="Graphic 1047" descr="Exclamation mark with solid fill">
            <a:extLst>
              <a:ext uri="{FF2B5EF4-FFF2-40B4-BE49-F238E27FC236}">
                <a16:creationId xmlns:a16="http://schemas.microsoft.com/office/drawing/2014/main" id="{5EEB96F1-C9DA-4E9C-0EF9-859B5060F3A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75785" y="1784621"/>
            <a:ext cx="408263" cy="408263"/>
          </a:xfrm>
          <a:prstGeom prst="rect">
            <a:avLst/>
          </a:prstGeom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21A9844-4E67-5EBC-48F8-DB786957C2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963039"/>
              </p:ext>
            </p:extLst>
          </p:nvPr>
        </p:nvGraphicFramePr>
        <p:xfrm>
          <a:off x="7596920" y="358928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4800025-BDFC-8D3C-3D06-44FF590D7D00}"/>
              </a:ext>
            </a:extLst>
          </p:cNvPr>
          <p:cNvSpPr txBox="1"/>
          <p:nvPr/>
        </p:nvSpPr>
        <p:spPr>
          <a:xfrm>
            <a:off x="-605888" y="3641069"/>
            <a:ext cx="6101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err="1">
                <a:latin typeface="+mn-lt"/>
                <a:cs typeface="Arial" panose="020B0604020202020204" pitchFamily="34" charset="0"/>
              </a:rPr>
              <a:t>Akumulasi</a:t>
            </a:r>
            <a:r>
              <a:rPr lang="en-US" sz="1600" dirty="0">
                <a:latin typeface="+mn-lt"/>
                <a:cs typeface="Arial" panose="020B0604020202020204" pitchFamily="34" charset="0"/>
              </a:rPr>
              <a:t> Nilai </a:t>
            </a:r>
            <a:r>
              <a:rPr lang="en-US" sz="1600" i="1" dirty="0">
                <a:latin typeface="+mn-lt"/>
                <a:cs typeface="Arial" panose="020B0604020202020204" pitchFamily="34" charset="0"/>
              </a:rPr>
              <a:t>Inventory Turnover </a:t>
            </a:r>
            <a:r>
              <a:rPr lang="en-US" sz="1600" dirty="0">
                <a:latin typeface="+mn-lt"/>
                <a:cs typeface="Arial" panose="020B0604020202020204" pitchFamily="34" charset="0"/>
              </a:rPr>
              <a:t>(ITO) 2022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D6E9964-9AEC-1008-ABA2-4F4394E21644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5663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8" grpId="0" animBg="1"/>
      <p:bldP spid="159" grpId="0" animBg="1"/>
      <p:bldP spid="162" grpId="0" animBg="1"/>
      <p:bldP spid="169" grpId="0" animBg="1"/>
      <p:bldP spid="171" grpId="0" animBg="1"/>
      <p:bldP spid="172" grpId="0" animBg="1"/>
      <p:bldP spid="10" grpId="0" animBg="1"/>
      <p:bldP spid="44" grpId="0"/>
      <p:bldP spid="140" grpId="0"/>
      <p:bldP spid="142" grpId="0"/>
      <p:bldP spid="24" grpId="0" animBg="1"/>
      <p:bldGraphic spid="23" grpId="0">
        <p:bldAsOne/>
      </p:bldGraphic>
      <p:bldP spid="15" grpId="0" animBg="1"/>
      <p:bldP spid="21" grpId="0" animBg="1"/>
      <p:bldP spid="25" grpId="0" animBg="1"/>
      <p:bldP spid="56" grpId="0" animBg="1"/>
      <p:bldP spid="57" grpId="0" animBg="1"/>
      <p:bldP spid="58" grpId="0" animBg="1"/>
      <p:bldP spid="174" grpId="0" animBg="1"/>
      <p:bldP spid="175" grpId="0" animBg="1"/>
      <p:bldGraphic spid="19" grpId="0">
        <p:bldAsOne/>
      </p:bldGraphic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Teori-teori persediaan, manajemen persediaan, dan 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mixed integer linear programming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77C7C7-CD30-92DE-3F6C-CEF2349556DA}"/>
              </a:ext>
            </a:extLst>
          </p:cNvPr>
          <p:cNvSpPr/>
          <p:nvPr/>
        </p:nvSpPr>
        <p:spPr>
          <a:xfrm>
            <a:off x="566145" y="1197796"/>
            <a:ext cx="2265771" cy="1031658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0A37B0-5857-A3D7-302A-A4326C1A2A24}"/>
              </a:ext>
            </a:extLst>
          </p:cNvPr>
          <p:cNvSpPr/>
          <p:nvPr/>
        </p:nvSpPr>
        <p:spPr>
          <a:xfrm>
            <a:off x="553943" y="2381267"/>
            <a:ext cx="2265771" cy="2388116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E15EC3-5824-4E5D-6026-20B115D996FE}"/>
              </a:ext>
            </a:extLst>
          </p:cNvPr>
          <p:cNvSpPr/>
          <p:nvPr/>
        </p:nvSpPr>
        <p:spPr>
          <a:xfrm>
            <a:off x="553943" y="4938944"/>
            <a:ext cx="2265771" cy="184220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 Integer Linear Programming</a:t>
            </a:r>
            <a:endParaRPr lang="en-ID" sz="1600" b="1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02254-9A08-650F-CDD1-1DF42DEFEDB9}"/>
              </a:ext>
            </a:extLst>
          </p:cNvPr>
          <p:cNvSpPr txBox="1"/>
          <p:nvPr/>
        </p:nvSpPr>
        <p:spPr>
          <a:xfrm>
            <a:off x="2841912" y="4858866"/>
            <a:ext cx="8781278" cy="173664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Metode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mencapai</a:t>
            </a:r>
            <a:r>
              <a:rPr lang="en-ID" sz="1600" dirty="0"/>
              <a:t> </a:t>
            </a:r>
            <a:r>
              <a:rPr lang="en-ID" sz="1600" dirty="0" err="1"/>
              <a:t>hasil</a:t>
            </a:r>
            <a:r>
              <a:rPr lang="en-ID" sz="1600" dirty="0"/>
              <a:t> </a:t>
            </a:r>
            <a:r>
              <a:rPr lang="en-ID" sz="1600" dirty="0" err="1"/>
              <a:t>terbaik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keuntungan</a:t>
            </a:r>
            <a:r>
              <a:rPr lang="en-ID" sz="1600" dirty="0"/>
              <a:t> </a:t>
            </a:r>
            <a:r>
              <a:rPr lang="en-ID" sz="1600" dirty="0" err="1"/>
              <a:t>maksimum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r>
              <a:rPr lang="en-ID" sz="1600" dirty="0"/>
              <a:t> minimum </a:t>
            </a:r>
            <a:r>
              <a:rPr lang="en-ID" sz="1600" dirty="0" err="1"/>
              <a:t>dalam</a:t>
            </a:r>
            <a:r>
              <a:rPr lang="en-ID" sz="1600" dirty="0"/>
              <a:t> model </a:t>
            </a:r>
            <a:r>
              <a:rPr lang="en-ID" sz="1600" dirty="0" err="1"/>
              <a:t>matematika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sifat</a:t>
            </a:r>
            <a:r>
              <a:rPr lang="en-ID" sz="1600" dirty="0"/>
              <a:t> </a:t>
            </a:r>
            <a:r>
              <a:rPr lang="en-ID" sz="1600" dirty="0" err="1"/>
              <a:t>hubungan</a:t>
            </a:r>
            <a:r>
              <a:rPr lang="en-ID" sz="1600" dirty="0"/>
              <a:t> linear </a:t>
            </a:r>
            <a:r>
              <a:rPr lang="en-ID" sz="1000" dirty="0"/>
              <a:t>(</a:t>
            </a:r>
            <a:r>
              <a:rPr lang="en-ID" sz="1000" dirty="0" err="1"/>
              <a:t>Jünger</a:t>
            </a:r>
            <a:r>
              <a:rPr lang="en-ID" sz="1000" dirty="0"/>
              <a:t> et al., 2010)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Penyelesaian</a:t>
            </a:r>
            <a:r>
              <a:rPr lang="en-ID" sz="1600" dirty="0"/>
              <a:t> </a:t>
            </a:r>
            <a:r>
              <a:rPr lang="en-ID" sz="1600" dirty="0" err="1"/>
              <a:t>masalah</a:t>
            </a:r>
            <a:r>
              <a:rPr lang="en-ID" sz="1600" dirty="0"/>
              <a:t> </a:t>
            </a:r>
            <a:r>
              <a:rPr lang="en-ID" sz="1600" dirty="0" err="1"/>
              <a:t>penelitian</a:t>
            </a:r>
            <a:r>
              <a:rPr lang="en-ID" sz="1600" dirty="0"/>
              <a:t> </a:t>
            </a:r>
            <a:r>
              <a:rPr lang="en-ID" sz="1600" dirty="0" err="1"/>
              <a:t>operasi</a:t>
            </a:r>
            <a:r>
              <a:rPr lang="en-ID" sz="1600" dirty="0"/>
              <a:t> </a:t>
            </a:r>
            <a:r>
              <a:rPr lang="en-ID" sz="1600" dirty="0" err="1"/>
              <a:t>dimana</a:t>
            </a:r>
            <a:r>
              <a:rPr lang="en-ID" sz="1600" dirty="0"/>
              <a:t> </a:t>
            </a:r>
            <a:r>
              <a:rPr lang="en-ID" sz="1600" dirty="0" err="1"/>
              <a:t>pemrograman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model yang </a:t>
            </a:r>
            <a:r>
              <a:rPr lang="en-ID" sz="1600" dirty="0" err="1"/>
              <a:t>dibuat</a:t>
            </a:r>
            <a:r>
              <a:rPr lang="en-ID" sz="1600" dirty="0"/>
              <a:t>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sebagian</a:t>
            </a:r>
            <a:r>
              <a:rPr lang="en-ID" sz="1600" dirty="0"/>
              <a:t> output </a:t>
            </a:r>
            <a:r>
              <a:rPr lang="en-ID" sz="1600" dirty="0" err="1"/>
              <a:t>variabel</a:t>
            </a:r>
            <a:r>
              <a:rPr lang="en-ID" sz="1600" dirty="0"/>
              <a:t> </a:t>
            </a:r>
            <a:r>
              <a:rPr lang="en-ID" sz="1600" dirty="0" err="1"/>
              <a:t>bernilai</a:t>
            </a:r>
            <a:r>
              <a:rPr lang="en-ID" sz="1600" dirty="0"/>
              <a:t> integer </a:t>
            </a:r>
            <a:r>
              <a:rPr lang="en-ID" sz="1000" dirty="0"/>
              <a:t>(Taha, 2007)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/>
              <a:t>Program </a:t>
            </a:r>
            <a:r>
              <a:rPr lang="en-ID" sz="1600" dirty="0" err="1"/>
              <a:t>optimasi</a:t>
            </a:r>
            <a:r>
              <a:rPr lang="en-ID" sz="1600" dirty="0"/>
              <a:t> yang </a:t>
            </a:r>
            <a:r>
              <a:rPr lang="en-ID" sz="1600" dirty="0" err="1"/>
              <a:t>melibatkan</a:t>
            </a:r>
            <a:r>
              <a:rPr lang="en-ID" sz="1600" dirty="0"/>
              <a:t> variable-</a:t>
            </a:r>
            <a:r>
              <a:rPr lang="en-ID" sz="1600" dirty="0" err="1"/>
              <a:t>variabel</a:t>
            </a:r>
            <a:r>
              <a:rPr lang="en-ID" sz="1600" dirty="0"/>
              <a:t> integer dan </a:t>
            </a:r>
            <a:r>
              <a:rPr lang="en-ID" sz="1600" dirty="0" err="1"/>
              <a:t>kontinu</a:t>
            </a:r>
            <a:r>
              <a:rPr lang="en-ID" sz="1600" dirty="0"/>
              <a:t> </a:t>
            </a:r>
            <a:r>
              <a:rPr lang="en-ID" sz="1000" dirty="0"/>
              <a:t>(</a:t>
            </a:r>
            <a:r>
              <a:rPr lang="en-ID" sz="1000" dirty="0" err="1"/>
              <a:t>Pochet</a:t>
            </a:r>
            <a:r>
              <a:rPr lang="en-ID" sz="1000" dirty="0"/>
              <a:t>, 2005)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3814BD-87B3-BAAE-7559-CAEB887FB5F0}"/>
              </a:ext>
            </a:extLst>
          </p:cNvPr>
          <p:cNvSpPr/>
          <p:nvPr/>
        </p:nvSpPr>
        <p:spPr>
          <a:xfrm>
            <a:off x="3038708" y="6297267"/>
            <a:ext cx="4155306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Kelebihan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fleksibel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realistis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scalable </a:t>
            </a:r>
          </a:p>
          <a:p>
            <a:pPr algn="ctr"/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Atabay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, 2018)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91E9C-1030-B9C4-15C3-DA4B17BD50B0}"/>
              </a:ext>
            </a:extLst>
          </p:cNvPr>
          <p:cNvSpPr/>
          <p:nvPr/>
        </p:nvSpPr>
        <p:spPr>
          <a:xfrm>
            <a:off x="7408337" y="6297267"/>
            <a:ext cx="4155306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Kekurangan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waktu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kalkulasi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, </a:t>
            </a:r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single-objective 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Atabay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, 2018)</a:t>
            </a:r>
            <a:endParaRPr lang="en-ID" sz="16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738A27-55C3-DD6C-1505-56264C176169}"/>
              </a:ext>
            </a:extLst>
          </p:cNvPr>
          <p:cNvSpPr/>
          <p:nvPr/>
        </p:nvSpPr>
        <p:spPr>
          <a:xfrm>
            <a:off x="3038708" y="1733659"/>
            <a:ext cx="3057292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Keputusan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investasi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yang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penting</a:t>
            </a:r>
            <a:endParaRPr lang="en-US" sz="1600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(Johns &amp; Harding, 2001)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1458CC-D6BF-BBFD-1221-EF49D65F00C7}"/>
              </a:ext>
            </a:extLst>
          </p:cNvPr>
          <p:cNvSpPr/>
          <p:nvPr/>
        </p:nvSpPr>
        <p:spPr>
          <a:xfrm>
            <a:off x="6195291" y="1733659"/>
            <a:ext cx="5368352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Dapat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dioptimalkan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dengan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manajemen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persediaan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yang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baik</a:t>
            </a:r>
            <a:endParaRPr lang="en-US" sz="1600" i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cs typeface="Arial" panose="020B0604020202020204" pitchFamily="34" charset="0"/>
              </a:rPr>
              <a:t>Pinedo</a:t>
            </a:r>
            <a:r>
              <a:rPr lang="en-US" sz="1000" dirty="0">
                <a:solidFill>
                  <a:srgbClr val="002060"/>
                </a:solidFill>
                <a:cs typeface="Arial" panose="020B0604020202020204" pitchFamily="34" charset="0"/>
              </a:rPr>
              <a:t>, 2005)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F5F011-FFA4-3CA4-08FB-59D32D3CFF61}"/>
              </a:ext>
            </a:extLst>
          </p:cNvPr>
          <p:cNvSpPr txBox="1"/>
          <p:nvPr/>
        </p:nvSpPr>
        <p:spPr>
          <a:xfrm>
            <a:off x="2841911" y="1103028"/>
            <a:ext cx="8781278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Sumber</a:t>
            </a:r>
            <a:r>
              <a:rPr lang="en-ID" sz="1600" dirty="0"/>
              <a:t> </a:t>
            </a:r>
            <a:r>
              <a:rPr lang="en-ID" sz="1600" dirty="0" err="1"/>
              <a:t>daya</a:t>
            </a:r>
            <a:r>
              <a:rPr lang="en-ID" sz="1600" dirty="0"/>
              <a:t> yang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perusahaan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melakukan</a:t>
            </a:r>
            <a:r>
              <a:rPr lang="en-ID" sz="1600" dirty="0"/>
              <a:t> </a:t>
            </a:r>
            <a:r>
              <a:rPr lang="en-ID" sz="1600" dirty="0" err="1"/>
              <a:t>kegiatan</a:t>
            </a:r>
            <a:r>
              <a:rPr lang="en-ID" sz="1600" dirty="0"/>
              <a:t> </a:t>
            </a:r>
            <a:r>
              <a:rPr lang="en-ID" sz="1600" dirty="0" err="1"/>
              <a:t>operasional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rangka</a:t>
            </a:r>
            <a:r>
              <a:rPr lang="en-ID" sz="1600" dirty="0"/>
              <a:t> </a:t>
            </a:r>
            <a:r>
              <a:rPr lang="en-ID" sz="1600" dirty="0" err="1"/>
              <a:t>memenuhi</a:t>
            </a:r>
            <a:r>
              <a:rPr lang="en-ID" sz="1600" dirty="0"/>
              <a:t> </a:t>
            </a:r>
            <a:r>
              <a:rPr lang="en-ID" sz="1600" dirty="0" err="1"/>
              <a:t>permintaan</a:t>
            </a:r>
            <a:r>
              <a:rPr lang="en-ID" sz="1600" dirty="0"/>
              <a:t>, salah </a:t>
            </a:r>
            <a:r>
              <a:rPr lang="en-ID" sz="1600" dirty="0" err="1"/>
              <a:t>satunya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600" dirty="0" err="1"/>
              <a:t>bahan</a:t>
            </a:r>
            <a:r>
              <a:rPr lang="en-ID" sz="1600" dirty="0"/>
              <a:t> </a:t>
            </a:r>
            <a:r>
              <a:rPr lang="en-ID" sz="1600" dirty="0" err="1"/>
              <a:t>baku</a:t>
            </a:r>
            <a:r>
              <a:rPr lang="en-ID" sz="1600" dirty="0"/>
              <a:t> (</a:t>
            </a:r>
            <a:r>
              <a:rPr lang="en-ID" sz="1600" i="1" dirty="0"/>
              <a:t>raw materials</a:t>
            </a:r>
            <a:r>
              <a:rPr lang="en-ID" sz="1600" dirty="0"/>
              <a:t>) </a:t>
            </a:r>
            <a:r>
              <a:rPr lang="en-ID" sz="1000" dirty="0"/>
              <a:t>(Jacobs &amp; Chase, 2014)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F8E4E9C-124E-52CC-6A6C-233F860FAEFD}"/>
              </a:ext>
            </a:extLst>
          </p:cNvPr>
          <p:cNvSpPr/>
          <p:nvPr/>
        </p:nvSpPr>
        <p:spPr>
          <a:xfrm>
            <a:off x="3038754" y="4189343"/>
            <a:ext cx="2125138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Inventory Turnover 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&amp;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Biaya</a:t>
            </a:r>
            <a:r>
              <a:rPr lang="en-US" sz="16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cs typeface="Arial" panose="020B0604020202020204" pitchFamily="34" charset="0"/>
              </a:rPr>
              <a:t>Persediaan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D9D9B0-59D2-467B-4545-0EC02E09D18B}"/>
              </a:ext>
            </a:extLst>
          </p:cNvPr>
          <p:cNvSpPr txBox="1"/>
          <p:nvPr/>
        </p:nvSpPr>
        <p:spPr>
          <a:xfrm>
            <a:off x="2803375" y="2381266"/>
            <a:ext cx="8781278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Menentukan</a:t>
            </a:r>
            <a:r>
              <a:rPr lang="en-ID" sz="1600" dirty="0"/>
              <a:t> </a:t>
            </a:r>
            <a:r>
              <a:rPr lang="en-ID" sz="1600" dirty="0" err="1"/>
              <a:t>kapan</a:t>
            </a:r>
            <a:r>
              <a:rPr lang="en-ID" sz="1600" dirty="0"/>
              <a:t> </a:t>
            </a:r>
            <a:r>
              <a:rPr lang="en-ID" sz="1600" dirty="0" err="1"/>
              <a:t>waktu</a:t>
            </a:r>
            <a:r>
              <a:rPr lang="en-ID" sz="1600" dirty="0"/>
              <a:t> dan </a:t>
            </a:r>
            <a:r>
              <a:rPr lang="en-ID" sz="1600" dirty="0" err="1"/>
              <a:t>berapa</a:t>
            </a:r>
            <a:r>
              <a:rPr lang="en-ID" sz="1600" dirty="0"/>
              <a:t> </a:t>
            </a:r>
            <a:r>
              <a:rPr lang="en-ID" sz="1600" dirty="0" err="1"/>
              <a:t>jumlah</a:t>
            </a:r>
            <a:r>
              <a:rPr lang="en-ID" sz="1600" dirty="0"/>
              <a:t> </a:t>
            </a:r>
            <a:r>
              <a:rPr lang="en-ID" sz="1600" dirty="0" err="1"/>
              <a:t>pesanan</a:t>
            </a:r>
            <a:r>
              <a:rPr lang="en-ID" sz="1600" dirty="0"/>
              <a:t> yang </a:t>
            </a:r>
            <a:r>
              <a:rPr lang="en-ID" sz="1600" dirty="0" err="1"/>
              <a:t>tepat</a:t>
            </a:r>
            <a:r>
              <a:rPr lang="en-ID" sz="1600" dirty="0"/>
              <a:t> </a:t>
            </a:r>
            <a:r>
              <a:rPr lang="en-ID" sz="1600" dirty="0" err="1"/>
              <a:t>harus</a:t>
            </a:r>
            <a:r>
              <a:rPr lang="en-ID" sz="1600" dirty="0"/>
              <a:t> </a:t>
            </a:r>
            <a:r>
              <a:rPr lang="en-ID" sz="1600" dirty="0" err="1"/>
              <a:t>dilakukan</a:t>
            </a:r>
            <a:r>
              <a:rPr lang="en-ID" sz="1600" dirty="0"/>
              <a:t> </a:t>
            </a:r>
            <a:r>
              <a:rPr lang="en-ID" sz="1600" dirty="0" err="1"/>
              <a:t>terutama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menyangkut</a:t>
            </a:r>
            <a:r>
              <a:rPr lang="en-ID" sz="1600" dirty="0"/>
              <a:t> </a:t>
            </a:r>
            <a:r>
              <a:rPr lang="en-ID" sz="1600" dirty="0" err="1"/>
              <a:t>perencanaan</a:t>
            </a:r>
            <a:r>
              <a:rPr lang="en-ID" sz="1600" dirty="0"/>
              <a:t> dan </a:t>
            </a:r>
            <a:r>
              <a:rPr lang="en-ID" sz="1600" dirty="0" err="1"/>
              <a:t>penjadwalan</a:t>
            </a:r>
            <a:r>
              <a:rPr lang="en-ID" sz="1600" dirty="0"/>
              <a:t> </a:t>
            </a:r>
            <a:r>
              <a:rPr lang="en-ID" sz="1600" dirty="0" err="1"/>
              <a:t>bahan</a:t>
            </a:r>
            <a:r>
              <a:rPr lang="en-ID" sz="1600" dirty="0"/>
              <a:t> </a:t>
            </a:r>
            <a:r>
              <a:rPr lang="en-ID" sz="1600" dirty="0" err="1"/>
              <a:t>baku</a:t>
            </a:r>
            <a:r>
              <a:rPr lang="en-ID" sz="1600" dirty="0"/>
              <a:t> </a:t>
            </a:r>
            <a:r>
              <a:rPr lang="en-ID" sz="1000" dirty="0"/>
              <a:t>(Jacobs &amp; Chase, 2014)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C2BDC61-7ABB-A3FB-90B6-B173FF6A1481}"/>
              </a:ext>
            </a:extLst>
          </p:cNvPr>
          <p:cNvSpPr/>
          <p:nvPr/>
        </p:nvSpPr>
        <p:spPr>
          <a:xfrm>
            <a:off x="3038754" y="3184675"/>
            <a:ext cx="2125139" cy="37457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Inventory Planning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4825D3-A17E-828E-7438-E9530A1E6F9E}"/>
              </a:ext>
            </a:extLst>
          </p:cNvPr>
          <p:cNvSpPr txBox="1"/>
          <p:nvPr/>
        </p:nvSpPr>
        <p:spPr>
          <a:xfrm>
            <a:off x="5163893" y="3080889"/>
            <a:ext cx="6379015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/>
              <a:t>Keputusan </a:t>
            </a:r>
            <a:r>
              <a:rPr lang="en-ID" sz="1600" dirty="0" err="1"/>
              <a:t>kuantitas</a:t>
            </a:r>
            <a:r>
              <a:rPr lang="en-ID" sz="1600" dirty="0"/>
              <a:t> dan </a:t>
            </a:r>
            <a:r>
              <a:rPr lang="en-ID" sz="1600" dirty="0" err="1"/>
              <a:t>waktu</a:t>
            </a:r>
            <a:r>
              <a:rPr lang="en-ID" sz="1600" dirty="0"/>
              <a:t> </a:t>
            </a:r>
            <a:r>
              <a:rPr lang="en-ID" sz="1600" dirty="0" err="1"/>
              <a:t>pesan</a:t>
            </a:r>
            <a:r>
              <a:rPr lang="en-ID" sz="1600" dirty="0"/>
              <a:t> yang </a:t>
            </a:r>
            <a:r>
              <a:rPr lang="en-ID" sz="1600" dirty="0" err="1"/>
              <a:t>efisien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menghasilkan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minimum </a:t>
            </a:r>
            <a:r>
              <a:rPr lang="en-ID" sz="1000" dirty="0"/>
              <a:t>(Kusuma &amp; Hakim, 2020)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3AAAAC-DFDB-1AE4-A796-6DA580BAADB7}"/>
              </a:ext>
            </a:extLst>
          </p:cNvPr>
          <p:cNvSpPr txBox="1"/>
          <p:nvPr/>
        </p:nvSpPr>
        <p:spPr>
          <a:xfrm>
            <a:off x="5163892" y="4122396"/>
            <a:ext cx="6498905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/>
              <a:t>Parameter yang </a:t>
            </a:r>
            <a:r>
              <a:rPr lang="en-ID" sz="1600" dirty="0" err="1"/>
              <a:t>mengukur</a:t>
            </a:r>
            <a:r>
              <a:rPr lang="en-ID" sz="1600" dirty="0"/>
              <a:t> </a:t>
            </a:r>
            <a:r>
              <a:rPr lang="en-ID" sz="1600" dirty="0" err="1"/>
              <a:t>kinerja</a:t>
            </a:r>
            <a:r>
              <a:rPr lang="en-ID" sz="1600" dirty="0"/>
              <a:t> </a:t>
            </a:r>
            <a:r>
              <a:rPr lang="en-ID" sz="1600" dirty="0" err="1"/>
              <a:t>efisiensi</a:t>
            </a:r>
            <a:r>
              <a:rPr lang="en-ID" sz="1600" dirty="0"/>
              <a:t> dan </a:t>
            </a:r>
            <a:r>
              <a:rPr lang="en-ID" sz="1600" dirty="0" err="1"/>
              <a:t>efektivitas</a:t>
            </a:r>
            <a:r>
              <a:rPr lang="en-ID" sz="1600" dirty="0"/>
              <a:t> </a:t>
            </a:r>
            <a:r>
              <a:rPr lang="en-ID" sz="1600" dirty="0" err="1"/>
              <a:t>manajemen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000" dirty="0"/>
              <a:t>(Heizer &amp; Render, 2014)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B322FE3-4BE1-7461-85B5-5B5B926A1BE7}"/>
              </a:ext>
            </a:extLst>
          </p:cNvPr>
          <p:cNvSpPr/>
          <p:nvPr/>
        </p:nvSpPr>
        <p:spPr>
          <a:xfrm>
            <a:off x="3038753" y="3686151"/>
            <a:ext cx="2125139" cy="37457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cs typeface="Arial" panose="020B0604020202020204" pitchFamily="34" charset="0"/>
              </a:rPr>
              <a:t>Lot-sizing Problem</a:t>
            </a:r>
            <a:endParaRPr lang="en-ID" sz="1000" i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7D13F2-4647-DA67-6BF4-EA2865F8E15D}"/>
              </a:ext>
            </a:extLst>
          </p:cNvPr>
          <p:cNvSpPr txBox="1"/>
          <p:nvPr/>
        </p:nvSpPr>
        <p:spPr>
          <a:xfrm>
            <a:off x="5163893" y="3590021"/>
            <a:ext cx="6379015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Masalah</a:t>
            </a:r>
            <a:r>
              <a:rPr lang="en-ID" sz="1600" dirty="0"/>
              <a:t> </a:t>
            </a:r>
            <a:r>
              <a:rPr lang="en-ID" sz="1600" dirty="0" err="1"/>
              <a:t>optimasi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600" dirty="0" err="1"/>
              <a:t>kapan</a:t>
            </a:r>
            <a:r>
              <a:rPr lang="en-ID" sz="1600" dirty="0"/>
              <a:t> dan </a:t>
            </a:r>
            <a:r>
              <a:rPr lang="en-ID" sz="1600" dirty="0" err="1"/>
              <a:t>berapa</a:t>
            </a:r>
            <a:r>
              <a:rPr lang="en-ID" sz="1600" dirty="0"/>
              <a:t> </a:t>
            </a:r>
            <a:r>
              <a:rPr lang="en-ID" sz="1600" dirty="0" err="1"/>
              <a:t>banyak</a:t>
            </a:r>
            <a:r>
              <a:rPr lang="en-ID" sz="1600" dirty="0"/>
              <a:t> yang </a:t>
            </a:r>
            <a:r>
              <a:rPr lang="en-ID" sz="1600" dirty="0" err="1"/>
              <a:t>dipesan</a:t>
            </a:r>
            <a:r>
              <a:rPr lang="en-ID" sz="1600" dirty="0"/>
              <a:t> pada </a:t>
            </a:r>
            <a:r>
              <a:rPr lang="en-ID" sz="1600" dirty="0" err="1"/>
              <a:t>setiap</a:t>
            </a:r>
            <a:r>
              <a:rPr lang="en-ID" sz="1600" dirty="0"/>
              <a:t> </a:t>
            </a:r>
            <a:r>
              <a:rPr lang="en-ID" sz="1600" dirty="0" err="1"/>
              <a:t>periode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r>
              <a:rPr lang="en-ID" sz="1600" dirty="0"/>
              <a:t> minimum </a:t>
            </a:r>
            <a:r>
              <a:rPr lang="en-ID" sz="1000" dirty="0"/>
              <a:t>(</a:t>
            </a:r>
            <a:r>
              <a:rPr lang="en-ID" sz="1000" dirty="0" err="1"/>
              <a:t>Fiorotto</a:t>
            </a:r>
            <a:r>
              <a:rPr lang="en-ID" sz="1000" dirty="0"/>
              <a:t> et al., 2016)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B6B073-3721-C059-EEBE-ED4FFE9CCE74}"/>
              </a:ext>
            </a:extLst>
          </p:cNvPr>
          <p:cNvCxnSpPr>
            <a:cxnSpLocks/>
          </p:cNvCxnSpPr>
          <p:nvPr/>
        </p:nvCxnSpPr>
        <p:spPr>
          <a:xfrm>
            <a:off x="506436" y="2305741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FCE35B-FBBC-FD10-B713-4637C7ABF50D}"/>
              </a:ext>
            </a:extLst>
          </p:cNvPr>
          <p:cNvCxnSpPr>
            <a:cxnSpLocks/>
          </p:cNvCxnSpPr>
          <p:nvPr/>
        </p:nvCxnSpPr>
        <p:spPr>
          <a:xfrm>
            <a:off x="553943" y="4858866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8892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9" grpId="0"/>
      <p:bldP spid="19" grpId="0" animBg="1"/>
      <p:bldP spid="21" grpId="0" animBg="1"/>
      <p:bldP spid="22" grpId="0" animBg="1"/>
      <p:bldP spid="24" grpId="0" animBg="1"/>
      <p:bldP spid="25" grpId="0"/>
      <p:bldP spid="28" grpId="0" animBg="1"/>
      <p:bldP spid="29" grpId="0"/>
      <p:bldP spid="34" grpId="0" animBg="1"/>
      <p:bldP spid="37" grpId="0"/>
      <p:bldP spid="38" grpId="0"/>
      <p:bldP spid="42" grpId="0" animBg="1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Teori-teori biaya persediaan, peramalan permintaan (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 forecasting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), dan persediaan pengaman (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97A4CEC8-73B7-B079-5E97-9DB970214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04" y="1672097"/>
            <a:ext cx="1021303" cy="3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62D226-96B8-1756-F179-F5775BEDDCA0}"/>
              </a:ext>
            </a:extLst>
          </p:cNvPr>
          <p:cNvSpPr/>
          <p:nvPr/>
        </p:nvSpPr>
        <p:spPr>
          <a:xfrm>
            <a:off x="506435" y="3744058"/>
            <a:ext cx="2265771" cy="1389804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 Forecasting</a:t>
            </a:r>
            <a:endParaRPr lang="en-ID" sz="1600" b="1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C6EAF0-2576-CC56-EC71-5D2B65540C9B}"/>
              </a:ext>
            </a:extLst>
          </p:cNvPr>
          <p:cNvSpPr/>
          <p:nvPr/>
        </p:nvSpPr>
        <p:spPr>
          <a:xfrm>
            <a:off x="506434" y="5376681"/>
            <a:ext cx="2265771" cy="1403794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Stock</a:t>
            </a:r>
            <a:endParaRPr lang="en-ID" sz="1600" b="1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EA11A-7E6C-CEB7-E45E-A684586AAD72}"/>
              </a:ext>
            </a:extLst>
          </p:cNvPr>
          <p:cNvSpPr txBox="1"/>
          <p:nvPr/>
        </p:nvSpPr>
        <p:spPr>
          <a:xfrm>
            <a:off x="2784408" y="5295538"/>
            <a:ext cx="8863250" cy="119181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 err="1"/>
              <a:t>Mencegah</a:t>
            </a:r>
            <a:r>
              <a:rPr lang="en-ID" sz="1600" dirty="0"/>
              <a:t> </a:t>
            </a:r>
            <a:r>
              <a:rPr lang="en-ID" sz="1600" dirty="0" err="1"/>
              <a:t>disrupsi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manufaktur</a:t>
            </a:r>
            <a:r>
              <a:rPr lang="en-ID" sz="1600" dirty="0"/>
              <a:t> </a:t>
            </a:r>
            <a:r>
              <a:rPr lang="en-ID" sz="1600" dirty="0" err="1"/>
              <a:t>produk</a:t>
            </a:r>
            <a:r>
              <a:rPr lang="en-ID" sz="1600" dirty="0"/>
              <a:t> </a:t>
            </a:r>
            <a:r>
              <a:rPr lang="en-ID" sz="1600" dirty="0" err="1"/>
              <a:t>kepada</a:t>
            </a:r>
            <a:r>
              <a:rPr lang="en-ID" sz="1600" dirty="0"/>
              <a:t> </a:t>
            </a:r>
            <a:r>
              <a:rPr lang="en-ID" sz="1600" dirty="0" err="1"/>
              <a:t>pelanggan</a:t>
            </a:r>
            <a:r>
              <a:rPr lang="en-ID" sz="1600" dirty="0"/>
              <a:t> </a:t>
            </a:r>
            <a:r>
              <a:rPr lang="en-ID" sz="1600" dirty="0" err="1"/>
              <a:t>akibat</a:t>
            </a:r>
            <a:r>
              <a:rPr lang="en-ID" sz="1600" dirty="0"/>
              <a:t> </a:t>
            </a:r>
            <a:r>
              <a:rPr lang="en-ID" sz="1600" dirty="0" err="1"/>
              <a:t>ketidakpastian</a:t>
            </a:r>
            <a:r>
              <a:rPr lang="en-ID" sz="1600" dirty="0"/>
              <a:t> </a:t>
            </a:r>
            <a:r>
              <a:rPr lang="en-ID" sz="1600" dirty="0" err="1"/>
              <a:t>acak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fluktuasi</a:t>
            </a:r>
            <a:r>
              <a:rPr lang="en-ID" sz="1600" dirty="0"/>
              <a:t>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000" dirty="0"/>
              <a:t>(Arnold et al., 2012)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/>
              <a:t>Nilai </a:t>
            </a:r>
            <a:r>
              <a:rPr lang="en-ID" sz="1600" dirty="0" err="1"/>
              <a:t>persediaan</a:t>
            </a:r>
            <a:r>
              <a:rPr lang="en-ID" sz="1600" dirty="0"/>
              <a:t> </a:t>
            </a:r>
            <a:r>
              <a:rPr lang="en-ID" sz="1600" dirty="0" err="1"/>
              <a:t>pengaman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dipengaruhi</a:t>
            </a:r>
            <a:r>
              <a:rPr lang="en-ID" sz="1600" dirty="0"/>
              <a:t> oleh </a:t>
            </a:r>
            <a:r>
              <a:rPr lang="en-ID" sz="1600" dirty="0" err="1"/>
              <a:t>beberapa</a:t>
            </a:r>
            <a:r>
              <a:rPr lang="en-ID" sz="1600" dirty="0"/>
              <a:t> </a:t>
            </a:r>
            <a:r>
              <a:rPr lang="en-ID" sz="1600" dirty="0" err="1"/>
              <a:t>faktor</a:t>
            </a:r>
            <a:r>
              <a:rPr lang="en-ID" sz="1600" dirty="0"/>
              <a:t> </a:t>
            </a:r>
            <a:r>
              <a:rPr lang="en-ID" sz="1600" dirty="0" err="1"/>
              <a:t>antara</a:t>
            </a:r>
            <a:r>
              <a:rPr lang="en-ID" sz="1600" dirty="0"/>
              <a:t> lain </a:t>
            </a:r>
            <a:r>
              <a:rPr lang="en-ID" sz="1600" i="1" dirty="0"/>
              <a:t>reorder point</a:t>
            </a:r>
            <a:r>
              <a:rPr lang="en-ID" sz="1600" dirty="0"/>
              <a:t>,</a:t>
            </a:r>
            <a:r>
              <a:rPr lang="en-ID" sz="1600" i="1" dirty="0"/>
              <a:t> service level</a:t>
            </a:r>
            <a:r>
              <a:rPr lang="en-ID" sz="1600" dirty="0"/>
              <a:t>,</a:t>
            </a:r>
            <a:r>
              <a:rPr lang="en-ID" sz="1600" i="1" dirty="0"/>
              <a:t> lead time</a:t>
            </a:r>
            <a:r>
              <a:rPr lang="en-ID" sz="1600" dirty="0"/>
              <a:t>, dan</a:t>
            </a:r>
            <a:r>
              <a:rPr lang="en-ID" sz="1600" i="1" dirty="0"/>
              <a:t> </a:t>
            </a:r>
            <a:r>
              <a:rPr lang="en-ID" sz="1600" dirty="0" err="1"/>
              <a:t>variabilitas</a:t>
            </a:r>
            <a:r>
              <a:rPr lang="en-ID" sz="1600" dirty="0"/>
              <a:t> </a:t>
            </a:r>
            <a:r>
              <a:rPr lang="en-ID" sz="1600" dirty="0" err="1"/>
              <a:t>permintaan</a:t>
            </a:r>
            <a:r>
              <a:rPr lang="en-ID" sz="1600" dirty="0"/>
              <a:t> </a:t>
            </a:r>
            <a:r>
              <a:rPr lang="en-ID" sz="1000" dirty="0"/>
              <a:t>(Kusuma &amp; Hakim, 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B00483-D4A2-029D-4C49-A61A54578F47}"/>
                  </a:ext>
                </a:extLst>
              </p:cNvPr>
              <p:cNvSpPr txBox="1"/>
              <p:nvPr/>
            </p:nvSpPr>
            <p:spPr>
              <a:xfrm>
                <a:off x="3154339" y="6416273"/>
                <a:ext cx="4912235" cy="364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D" sz="1600" i="1" smtClean="0">
                        <a:latin typeface="Cambria Math" panose="02040503050406030204" pitchFamily="18" charset="0"/>
                      </a:rPr>
                      <m:t>𝑆𝑎𝑓𝑒𝑡𝑦</m:t>
                    </m:r>
                    <m:r>
                      <a:rPr lang="en-ID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D" sz="1600" i="1">
                        <a:latin typeface="Cambria Math" panose="02040503050406030204" pitchFamily="18" charset="0"/>
                      </a:rPr>
                      <m:t>𝑆𝑡𝑜𝑐𝑘</m:t>
                    </m:r>
                    <m:r>
                      <a:rPr lang="en-ID" sz="16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sz="16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ID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D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sz="160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D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𝑑𝑒𝑚𝑎𝑛𝑑</m:t>
                        </m:r>
                        <m:r>
                          <a:rPr lang="en-ID" sz="1600" i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ID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sz="1600" i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ID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𝐿𝑒𝑎𝑑</m:t>
                        </m:r>
                        <m:r>
                          <a:rPr lang="en-ID" sz="16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𝑇𝑖𝑚𝑒</m:t>
                        </m:r>
                      </m:e>
                    </m:rad>
                  </m:oMath>
                </a14:m>
                <a:r>
                  <a:rPr lang="en-ID" sz="1600" dirty="0"/>
                  <a:t> </a:t>
                </a:r>
                <a:r>
                  <a:rPr lang="en-ID" sz="1000" dirty="0"/>
                  <a:t>(Waters, 2003)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B00483-D4A2-029D-4C49-A61A54578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339" y="6416273"/>
                <a:ext cx="4912235" cy="364202"/>
              </a:xfrm>
              <a:prstGeom prst="rect">
                <a:avLst/>
              </a:prstGeom>
              <a:blipFill>
                <a:blip r:embed="rId5"/>
                <a:stretch>
                  <a:fillRect b="-1186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DA36142-E526-E9A8-236A-E4AD0540AF75}"/>
              </a:ext>
            </a:extLst>
          </p:cNvPr>
          <p:cNvSpPr txBox="1"/>
          <p:nvPr/>
        </p:nvSpPr>
        <p:spPr>
          <a:xfrm>
            <a:off x="2762374" y="3604983"/>
            <a:ext cx="8901157" cy="1804749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Prediksi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proyeksi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layanan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000" dirty="0"/>
              <a:t>(Heizer &amp; Render, 2014)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Bagaimana</a:t>
            </a:r>
            <a:r>
              <a:rPr lang="en-US" sz="1600" dirty="0"/>
              <a:t> </a:t>
            </a:r>
            <a:r>
              <a:rPr lang="en-US" sz="1600" dirty="0" err="1"/>
              <a:t>mengestimasi</a:t>
            </a:r>
            <a:r>
              <a:rPr lang="en-US" sz="1600" dirty="0"/>
              <a:t> </a:t>
            </a:r>
            <a:r>
              <a:rPr lang="en-US" sz="1600" dirty="0" err="1"/>
              <a:t>siklus</a:t>
            </a:r>
            <a:r>
              <a:rPr lang="en-US" sz="1600" dirty="0"/>
              <a:t> </a:t>
            </a:r>
            <a:r>
              <a:rPr lang="en-US" sz="1600" dirty="0" err="1"/>
              <a:t>fluktuasi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000" dirty="0"/>
              <a:t>(Mohammadi &amp; </a:t>
            </a:r>
            <a:r>
              <a:rPr lang="en-US" sz="1000" dirty="0" err="1"/>
              <a:t>Shekarian</a:t>
            </a:r>
            <a:r>
              <a:rPr lang="en-US" sz="1000" dirty="0"/>
              <a:t>, 2017)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berbagai</a:t>
            </a:r>
            <a:r>
              <a:rPr lang="en-US" sz="1600" dirty="0"/>
              <a:t> </a:t>
            </a:r>
            <a:r>
              <a:rPr lang="en-US" sz="1600" dirty="0" err="1"/>
              <a:t>macam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meramalkan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lain </a:t>
            </a:r>
            <a:r>
              <a:rPr lang="en-US" sz="1600" i="1" dirty="0"/>
              <a:t>trend analysis, regression analysis, exponential smoothing, moving average, </a:t>
            </a:r>
            <a:r>
              <a:rPr lang="en-US" sz="1600" dirty="0"/>
              <a:t>dan</a:t>
            </a:r>
            <a:r>
              <a:rPr lang="en-US" sz="1600" i="1" dirty="0"/>
              <a:t> </a:t>
            </a:r>
            <a:r>
              <a:rPr lang="en-US" sz="1600" dirty="0"/>
              <a:t>ARIMA </a:t>
            </a:r>
            <a:r>
              <a:rPr lang="en-US" sz="1000" dirty="0"/>
              <a:t>(Chopra &amp; Mendl, 2016)</a:t>
            </a:r>
            <a:r>
              <a:rPr lang="en-US" sz="1600" dirty="0"/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Akurasi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peramalan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diukur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i="1" dirty="0"/>
              <a:t>Mean Absolute Deviation </a:t>
            </a:r>
            <a:r>
              <a:rPr lang="en-US" sz="1600" dirty="0"/>
              <a:t>(MAD), </a:t>
            </a:r>
            <a:r>
              <a:rPr lang="en-US" sz="1600" i="1" dirty="0"/>
              <a:t>Mean Squared Deviation </a:t>
            </a:r>
            <a:r>
              <a:rPr lang="en-US" sz="1600" dirty="0"/>
              <a:t>(MSD), dan </a:t>
            </a:r>
            <a:r>
              <a:rPr lang="en-US" sz="1600" i="1" dirty="0"/>
              <a:t>Mean Absolute Percentage Error </a:t>
            </a:r>
            <a:r>
              <a:rPr lang="en-US" sz="1600" dirty="0"/>
              <a:t>(MAPE) (</a:t>
            </a:r>
            <a:r>
              <a:rPr lang="en-US" sz="1600" dirty="0" err="1"/>
              <a:t>Phakdeewongthep</a:t>
            </a:r>
            <a:r>
              <a:rPr lang="en-US" sz="1600" dirty="0"/>
              <a:t>, 2021).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0C3E07-9650-D92E-9273-47893CD9D78C}"/>
              </a:ext>
            </a:extLst>
          </p:cNvPr>
          <p:cNvCxnSpPr>
            <a:cxnSpLocks/>
          </p:cNvCxnSpPr>
          <p:nvPr/>
        </p:nvCxnSpPr>
        <p:spPr>
          <a:xfrm>
            <a:off x="506436" y="526928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ED8DFA-ECFE-AC44-61D4-D106C164A2AB}"/>
              </a:ext>
            </a:extLst>
          </p:cNvPr>
          <p:cNvSpPr txBox="1"/>
          <p:nvPr/>
        </p:nvSpPr>
        <p:spPr>
          <a:xfrm>
            <a:off x="7691693" y="1581390"/>
            <a:ext cx="3939324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Bahasa </a:t>
            </a:r>
            <a:r>
              <a:rPr lang="en-US" sz="1600" dirty="0" err="1"/>
              <a:t>pemrograman</a:t>
            </a:r>
            <a:r>
              <a:rPr lang="en-US" sz="1600" dirty="0"/>
              <a:t> </a:t>
            </a:r>
            <a:r>
              <a:rPr lang="en-US" sz="1600" dirty="0" err="1"/>
              <a:t>tingkat</a:t>
            </a:r>
            <a:r>
              <a:rPr lang="en-US" sz="1600" dirty="0"/>
              <a:t> </a:t>
            </a:r>
            <a:r>
              <a:rPr lang="en-US" sz="1600" dirty="0" err="1"/>
              <a:t>tinggi</a:t>
            </a:r>
            <a:r>
              <a:rPr lang="en-US" sz="1600" dirty="0"/>
              <a:t> yang </a:t>
            </a:r>
            <a:r>
              <a:rPr lang="en-US" sz="1600" dirty="0" err="1"/>
              <a:t>populer</a:t>
            </a:r>
            <a:r>
              <a:rPr lang="en-US" sz="1600" dirty="0"/>
              <a:t> &amp;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000" dirty="0"/>
              <a:t>(McKinney, 2013)</a:t>
            </a:r>
          </a:p>
        </p:txBody>
      </p:sp>
      <p:pic>
        <p:nvPicPr>
          <p:cNvPr id="1026" name="Picture 2" descr="The Leader in Decision Intelligence Technology - Gurobi Optimization">
            <a:extLst>
              <a:ext uri="{FF2B5EF4-FFF2-40B4-BE49-F238E27FC236}">
                <a16:creationId xmlns:a16="http://schemas.microsoft.com/office/drawing/2014/main" id="{023136D3-F3EE-C0B6-C3AB-733E91507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92" y="2827875"/>
            <a:ext cx="898122" cy="2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B35875-ECA8-4C82-7A5D-B358105B6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77" y="2062830"/>
            <a:ext cx="1185448" cy="59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89B30F-BFEC-4909-95BF-E78F2C729F9C}"/>
              </a:ext>
            </a:extLst>
          </p:cNvPr>
          <p:cNvSpPr txBox="1"/>
          <p:nvPr/>
        </p:nvSpPr>
        <p:spPr>
          <a:xfrm>
            <a:off x="7691693" y="2174900"/>
            <a:ext cx="3939324" cy="64698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Aplikasi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program </a:t>
            </a:r>
            <a:r>
              <a:rPr lang="en-US" sz="1600" dirty="0" err="1"/>
              <a:t>ilmiah</a:t>
            </a:r>
            <a:r>
              <a:rPr lang="en-US" sz="1600" dirty="0"/>
              <a:t> </a:t>
            </a:r>
            <a:r>
              <a:rPr lang="en-US" sz="1600" i="1" dirty="0"/>
              <a:t>python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A63F02-CC2C-D29C-FEB2-05EC8D9E3D74}"/>
              </a:ext>
            </a:extLst>
          </p:cNvPr>
          <p:cNvSpPr txBox="1"/>
          <p:nvPr/>
        </p:nvSpPr>
        <p:spPr>
          <a:xfrm>
            <a:off x="7708334" y="2735743"/>
            <a:ext cx="3939324" cy="374571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i="1" dirty="0"/>
              <a:t>Solver</a:t>
            </a:r>
            <a:r>
              <a:rPr lang="en-US" sz="1600" dirty="0"/>
              <a:t> </a:t>
            </a:r>
            <a:r>
              <a:rPr lang="en-US" sz="1600" dirty="0" err="1"/>
              <a:t>optimasi</a:t>
            </a:r>
            <a:r>
              <a:rPr lang="en-US" sz="1600" dirty="0"/>
              <a:t> </a:t>
            </a:r>
            <a:r>
              <a:rPr lang="en-US" sz="1600" dirty="0" err="1"/>
              <a:t>matematis</a:t>
            </a:r>
            <a:r>
              <a:rPr lang="en-US" sz="1600" dirty="0"/>
              <a:t> </a:t>
            </a:r>
            <a:r>
              <a:rPr lang="en-US" sz="1600" dirty="0" err="1"/>
              <a:t>terintegrasi</a:t>
            </a:r>
            <a:endParaRPr lang="en-US" sz="10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A1D2A9-0E67-E877-556A-41B4B9959E77}"/>
              </a:ext>
            </a:extLst>
          </p:cNvPr>
          <p:cNvCxnSpPr>
            <a:cxnSpLocks/>
          </p:cNvCxnSpPr>
          <p:nvPr/>
        </p:nvCxnSpPr>
        <p:spPr>
          <a:xfrm>
            <a:off x="434866" y="3638034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C747002-5E9A-E9F3-8A68-BA0B771B49BB}"/>
              </a:ext>
            </a:extLst>
          </p:cNvPr>
          <p:cNvSpPr/>
          <p:nvPr/>
        </p:nvSpPr>
        <p:spPr>
          <a:xfrm>
            <a:off x="496603" y="1247124"/>
            <a:ext cx="2265771" cy="227936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C29C6B-F0A4-13EC-8813-D690F20B4672}"/>
              </a:ext>
            </a:extLst>
          </p:cNvPr>
          <p:cNvCxnSpPr>
            <a:cxnSpLocks/>
          </p:cNvCxnSpPr>
          <p:nvPr/>
        </p:nvCxnSpPr>
        <p:spPr>
          <a:xfrm>
            <a:off x="6414516" y="1247124"/>
            <a:ext cx="0" cy="220932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7B9724-E056-3E99-B20E-2B8827C284BB}"/>
              </a:ext>
            </a:extLst>
          </p:cNvPr>
          <p:cNvSpPr txBox="1"/>
          <p:nvPr/>
        </p:nvSpPr>
        <p:spPr>
          <a:xfrm>
            <a:off x="3934992" y="3298835"/>
            <a:ext cx="13320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dirty="0" err="1"/>
              <a:t>Sumber</a:t>
            </a:r>
            <a:r>
              <a:rPr lang="en-ID" sz="1000" dirty="0"/>
              <a:t>: Taha, 2007</a:t>
            </a:r>
          </a:p>
        </p:txBody>
      </p:sp>
      <p:pic>
        <p:nvPicPr>
          <p:cNvPr id="9" name="Picture 2" descr="Paper Title (use style: paper title)">
            <a:extLst>
              <a:ext uri="{FF2B5EF4-FFF2-40B4-BE49-F238E27FC236}">
                <a16:creationId xmlns:a16="http://schemas.microsoft.com/office/drawing/2014/main" id="{4F25E4A4-09D4-70AD-AF34-23B01361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18" y="1347357"/>
            <a:ext cx="3270188" cy="196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6095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3" grpId="0"/>
      <p:bldP spid="32" grpId="0"/>
      <p:bldP spid="34" grpId="0"/>
      <p:bldP spid="36" grpId="0"/>
      <p:bldP spid="41" grpId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36B7AF-2DD3-DF75-0193-D01C0AACF424}"/>
              </a:ext>
            </a:extLst>
          </p:cNvPr>
          <p:cNvSpPr/>
          <p:nvPr/>
        </p:nvSpPr>
        <p:spPr>
          <a:xfrm>
            <a:off x="522634" y="1264249"/>
            <a:ext cx="7256799" cy="267693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Rumusan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Masalah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Rumusan, tujuan, dan batasan penelitian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51BEC2-38B4-8538-38BE-39BAAD83EF3D}"/>
              </a:ext>
            </a:extLst>
          </p:cNvPr>
          <p:cNvSpPr/>
          <p:nvPr/>
        </p:nvSpPr>
        <p:spPr>
          <a:xfrm rot="16200000" flipH="1" flipV="1">
            <a:off x="6853750" y="2261105"/>
            <a:ext cx="2780564" cy="694679"/>
          </a:xfrm>
          <a:prstGeom prst="triangle">
            <a:avLst>
              <a:gd name="adj" fmla="val 49189"/>
            </a:avLst>
          </a:prstGeom>
          <a:gradFill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C441F-F23A-6B00-EA42-D497A5E3559F}"/>
              </a:ext>
            </a:extLst>
          </p:cNvPr>
          <p:cNvSpPr txBox="1"/>
          <p:nvPr/>
        </p:nvSpPr>
        <p:spPr>
          <a:xfrm>
            <a:off x="8710565" y="2019749"/>
            <a:ext cx="2619909" cy="1191816"/>
          </a:xfrm>
          <a:prstGeom prst="roundRect">
            <a:avLst/>
          </a:prstGeom>
          <a:ln w="28575">
            <a:solidFill>
              <a:srgbClr val="00B0F0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 err="1">
                <a:cs typeface="Arial" panose="020B0604020202020204" pitchFamily="34" charset="0"/>
              </a:rPr>
              <a:t>Bagaimana</a:t>
            </a:r>
            <a:r>
              <a:rPr lang="en-ID" sz="1600" dirty="0">
                <a:cs typeface="Arial" panose="020B0604020202020204" pitchFamily="34" charset="0"/>
              </a:rPr>
              <a:t> model </a:t>
            </a:r>
            <a:r>
              <a:rPr lang="en-ID" sz="1600" dirty="0" err="1">
                <a:cs typeface="Arial" panose="020B0604020202020204" pitchFamily="34" charset="0"/>
              </a:rPr>
              <a:t>optimasi</a:t>
            </a:r>
            <a:r>
              <a:rPr lang="en-ID" sz="1600" dirty="0">
                <a:cs typeface="Arial" panose="020B0604020202020204" pitchFamily="34" charset="0"/>
              </a:rPr>
              <a:t>  </a:t>
            </a:r>
            <a:r>
              <a:rPr lang="en-ID" sz="1600" dirty="0" err="1">
                <a:cs typeface="Arial" panose="020B0604020202020204" pitchFamily="34" charset="0"/>
              </a:rPr>
              <a:t>untuk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meminimalkan</a:t>
            </a:r>
            <a:r>
              <a:rPr lang="en-ID" sz="1600" dirty="0">
                <a:cs typeface="Arial" panose="020B0604020202020204" pitchFamily="34" charset="0"/>
              </a:rPr>
              <a:t> total </a:t>
            </a:r>
            <a:r>
              <a:rPr lang="en-ID" sz="1600" dirty="0" err="1">
                <a:cs typeface="Arial" panose="020B0604020202020204" pitchFamily="34" charset="0"/>
              </a:rPr>
              <a:t>biaya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bahan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baku</a:t>
            </a:r>
            <a:r>
              <a:rPr lang="en-ID" sz="1600" dirty="0">
                <a:cs typeface="Arial" panose="020B0604020202020204" pitchFamily="34" charset="0"/>
              </a:rPr>
              <a:t> pada </a:t>
            </a:r>
            <a:r>
              <a:rPr lang="en-ID" sz="1600" dirty="0" err="1">
                <a:cs typeface="Arial" panose="020B0604020202020204" pitchFamily="34" charset="0"/>
              </a:rPr>
              <a:t>industri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daur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ulang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plastik</a:t>
            </a:r>
            <a:r>
              <a:rPr lang="en-ID" sz="1600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CA65E-947A-63A3-4CA4-B4D8F4A28673}"/>
              </a:ext>
            </a:extLst>
          </p:cNvPr>
          <p:cNvSpPr txBox="1"/>
          <p:nvPr/>
        </p:nvSpPr>
        <p:spPr>
          <a:xfrm>
            <a:off x="1326556" y="2960001"/>
            <a:ext cx="6183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optimal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menyebabkan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kenaikan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memicu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sebesar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27%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F9F4D-46DC-9563-EF56-A82B479EAF53}"/>
              </a:ext>
            </a:extLst>
          </p:cNvPr>
          <p:cNvSpPr txBox="1"/>
          <p:nvPr/>
        </p:nvSpPr>
        <p:spPr>
          <a:xfrm>
            <a:off x="1337173" y="2246517"/>
            <a:ext cx="6173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Penggunaan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kurang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tepat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membuat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pengambilan</a:t>
            </a:r>
            <a:r>
              <a:rPr lang="en-US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keputusan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kurang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cepat</a:t>
            </a:r>
            <a:r>
              <a:rPr lang="en-US" sz="1600" dirty="0"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ea typeface="Times New Roman" panose="02020603050405020304" pitchFamily="18" charset="0"/>
                <a:cs typeface="Arial" panose="020B0604020202020204" pitchFamily="34" charset="0"/>
              </a:rPr>
              <a:t>akurat</a:t>
            </a:r>
            <a:endParaRPr lang="en-US" sz="16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0" name="Graphic 29" descr="Playbook with solid fill">
            <a:extLst>
              <a:ext uri="{FF2B5EF4-FFF2-40B4-BE49-F238E27FC236}">
                <a16:creationId xmlns:a16="http://schemas.microsoft.com/office/drawing/2014/main" id="{7951AAA4-9E30-B7A0-BBB6-932703CC7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42" y="2235239"/>
            <a:ext cx="706092" cy="706092"/>
          </a:xfrm>
          <a:prstGeom prst="rect">
            <a:avLst/>
          </a:prstGeom>
        </p:spPr>
      </p:pic>
      <p:pic>
        <p:nvPicPr>
          <p:cNvPr id="38" name="Graphic 37" descr="Research with solid fill">
            <a:extLst>
              <a:ext uri="{FF2B5EF4-FFF2-40B4-BE49-F238E27FC236}">
                <a16:creationId xmlns:a16="http://schemas.microsoft.com/office/drawing/2014/main" id="{0DB91643-38AC-CCEA-CEB8-03BCF5BDC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7380" y="3329701"/>
            <a:ext cx="656343" cy="656343"/>
          </a:xfrm>
          <a:prstGeom prst="rect">
            <a:avLst/>
          </a:prstGeom>
        </p:spPr>
      </p:pic>
      <p:pic>
        <p:nvPicPr>
          <p:cNvPr id="41" name="Graphic 40" descr="Money with solid fill">
            <a:extLst>
              <a:ext uri="{FF2B5EF4-FFF2-40B4-BE49-F238E27FC236}">
                <a16:creationId xmlns:a16="http://schemas.microsoft.com/office/drawing/2014/main" id="{9B40DF1A-456A-9BE7-2685-BA2AC8A1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417" y="3133813"/>
            <a:ext cx="578139" cy="578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79C69E-CBC9-080B-D084-D6B693F3CDAB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233D8F-83D6-87B5-9B5C-7DD6FDCFD42D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95BBF-0AAB-1F90-1023-8808A17D1F40}"/>
              </a:ext>
            </a:extLst>
          </p:cNvPr>
          <p:cNvSpPr txBox="1"/>
          <p:nvPr/>
        </p:nvSpPr>
        <p:spPr>
          <a:xfrm>
            <a:off x="1315939" y="1489167"/>
            <a:ext cx="6173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cs typeface="Arial" panose="020B0604020202020204" pitchFamily="34" charset="0"/>
              </a:rPr>
              <a:t>Manajemen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persediaan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dalam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perencanaan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penjadwalan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kedatangan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bahan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baku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kurang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efektif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dirty="0" err="1">
                <a:cs typeface="Arial" panose="020B0604020202020204" pitchFamily="34" charset="0"/>
              </a:rPr>
              <a:t>kurang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efisien</a:t>
            </a:r>
            <a:endParaRPr lang="en-ID" sz="1600" dirty="0">
              <a:cs typeface="Arial" panose="020B0604020202020204" pitchFamily="34" charset="0"/>
            </a:endParaRPr>
          </a:p>
        </p:txBody>
      </p:sp>
      <p:pic>
        <p:nvPicPr>
          <p:cNvPr id="15" name="Graphic 14" descr="Puzzle pieces with solid fill">
            <a:extLst>
              <a:ext uri="{FF2B5EF4-FFF2-40B4-BE49-F238E27FC236}">
                <a16:creationId xmlns:a16="http://schemas.microsoft.com/office/drawing/2014/main" id="{492D851A-3DB5-AB5C-B37D-5015ED2B6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422" y="1477614"/>
            <a:ext cx="607879" cy="60787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CECF447-72C2-95E2-5825-EC5DEF454216}"/>
              </a:ext>
            </a:extLst>
          </p:cNvPr>
          <p:cNvSpPr/>
          <p:nvPr/>
        </p:nvSpPr>
        <p:spPr>
          <a:xfrm>
            <a:off x="768626" y="1176736"/>
            <a:ext cx="6706888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Rumusan</a:t>
            </a:r>
            <a:r>
              <a:rPr lang="en-US" sz="16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Masalah</a:t>
            </a:r>
            <a:endParaRPr lang="en-ID" sz="1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08BB95-C986-03B2-ECDD-6B12CD9E6212}"/>
              </a:ext>
            </a:extLst>
          </p:cNvPr>
          <p:cNvCxnSpPr>
            <a:cxnSpLocks/>
          </p:cNvCxnSpPr>
          <p:nvPr/>
        </p:nvCxnSpPr>
        <p:spPr>
          <a:xfrm>
            <a:off x="536915" y="407783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312CAF-3C9B-DB86-C5F8-BC8D5E8BA0E9}"/>
              </a:ext>
            </a:extLst>
          </p:cNvPr>
          <p:cNvSpPr/>
          <p:nvPr/>
        </p:nvSpPr>
        <p:spPr>
          <a:xfrm>
            <a:off x="422028" y="4342795"/>
            <a:ext cx="6088941" cy="231412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C83CA-6818-0BA5-CC8D-4DADB2854924}"/>
              </a:ext>
            </a:extLst>
          </p:cNvPr>
          <p:cNvSpPr/>
          <p:nvPr/>
        </p:nvSpPr>
        <p:spPr>
          <a:xfrm>
            <a:off x="668020" y="4255281"/>
            <a:ext cx="5583571" cy="223520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002060"/>
                </a:solidFill>
                <a:cs typeface="Arial" panose="020B0604020202020204" pitchFamily="34" charset="0"/>
              </a:rPr>
              <a:t>Tujuan</a:t>
            </a:r>
            <a:endParaRPr lang="en-ID" sz="1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6C0254B-2311-2321-F023-904D666DF8A8}"/>
              </a:ext>
            </a:extLst>
          </p:cNvPr>
          <p:cNvSpPr/>
          <p:nvPr/>
        </p:nvSpPr>
        <p:spPr>
          <a:xfrm>
            <a:off x="6714867" y="4342795"/>
            <a:ext cx="4848776" cy="231412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4BEABBB-FF81-E882-9E08-5D59ECC08A49}"/>
              </a:ext>
            </a:extLst>
          </p:cNvPr>
          <p:cNvSpPr/>
          <p:nvPr/>
        </p:nvSpPr>
        <p:spPr>
          <a:xfrm>
            <a:off x="6802354" y="4255281"/>
            <a:ext cx="4735264" cy="223520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C89DB5-D11B-AE52-D13C-8F0CB4644A20}"/>
              </a:ext>
            </a:extLst>
          </p:cNvPr>
          <p:cNvSpPr txBox="1"/>
          <p:nvPr/>
        </p:nvSpPr>
        <p:spPr>
          <a:xfrm>
            <a:off x="1315940" y="4727620"/>
            <a:ext cx="51950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 err="1">
                <a:cs typeface="Arial" panose="020B0604020202020204" pitchFamily="34" charset="0"/>
              </a:rPr>
              <a:t>Mendapatkan</a:t>
            </a:r>
            <a:r>
              <a:rPr lang="en-ID" sz="1600" dirty="0">
                <a:cs typeface="Arial" panose="020B0604020202020204" pitchFamily="34" charset="0"/>
              </a:rPr>
              <a:t> model </a:t>
            </a:r>
            <a:r>
              <a:rPr lang="en-ID" sz="1600" dirty="0" err="1">
                <a:cs typeface="Arial" panose="020B0604020202020204" pitchFamily="34" charset="0"/>
              </a:rPr>
              <a:t>matematis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untuk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meminimalkan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biaya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bahan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baku</a:t>
            </a:r>
            <a:r>
              <a:rPr lang="en-ID" sz="1600" dirty="0">
                <a:cs typeface="Arial" panose="020B0604020202020204" pitchFamily="34" charset="0"/>
              </a:rPr>
              <a:t> pada </a:t>
            </a:r>
            <a:r>
              <a:rPr lang="en-ID" sz="1600" dirty="0" err="1">
                <a:cs typeface="Arial" panose="020B0604020202020204" pitchFamily="34" charset="0"/>
              </a:rPr>
              <a:t>industri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daur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ulang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plastik</a:t>
            </a:r>
            <a:r>
              <a:rPr lang="en-ID" sz="1600" dirty="0"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D" sz="1600" dirty="0"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D" sz="1600" dirty="0">
              <a:cs typeface="Arial" panose="020B0604020202020204" pitchFamily="34" charset="0"/>
            </a:endParaRPr>
          </a:p>
          <a:p>
            <a:pPr algn="just"/>
            <a:r>
              <a:rPr lang="en-ID" sz="1600" dirty="0" err="1">
                <a:cs typeface="Arial" panose="020B0604020202020204" pitchFamily="34" charset="0"/>
              </a:rPr>
              <a:t>Mendapatkan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kuantitas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pesan</a:t>
            </a:r>
            <a:r>
              <a:rPr lang="en-ID" sz="1600" dirty="0">
                <a:cs typeface="Arial" panose="020B0604020202020204" pitchFamily="34" charset="0"/>
              </a:rPr>
              <a:t> (Q) dan </a:t>
            </a:r>
            <a:r>
              <a:rPr lang="en-ID" sz="1600" dirty="0" err="1">
                <a:cs typeface="Arial" panose="020B0604020202020204" pitchFamily="34" charset="0"/>
              </a:rPr>
              <a:t>waktu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pemesanan</a:t>
            </a:r>
            <a:r>
              <a:rPr lang="en-ID" sz="1600" dirty="0">
                <a:cs typeface="Arial" panose="020B0604020202020204" pitchFamily="34" charset="0"/>
              </a:rPr>
              <a:t> (Y) </a:t>
            </a:r>
            <a:r>
              <a:rPr lang="en-ID" sz="1600" dirty="0" err="1">
                <a:cs typeface="Arial" panose="020B0604020202020204" pitchFamily="34" charset="0"/>
              </a:rPr>
              <a:t>bahan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baku</a:t>
            </a:r>
            <a:r>
              <a:rPr lang="en-ID" sz="1600" dirty="0">
                <a:cs typeface="Arial" panose="020B0604020202020204" pitchFamily="34" charset="0"/>
              </a:rPr>
              <a:t> pada </a:t>
            </a:r>
            <a:r>
              <a:rPr lang="en-ID" sz="1600" dirty="0" err="1">
                <a:cs typeface="Arial" panose="020B0604020202020204" pitchFamily="34" charset="0"/>
              </a:rPr>
              <a:t>industri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daur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ulang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plastik</a:t>
            </a:r>
            <a:endParaRPr lang="en-ID" sz="1600" dirty="0">
              <a:cs typeface="Arial" panose="020B0604020202020204" pitchFamily="34" charset="0"/>
            </a:endParaRPr>
          </a:p>
        </p:txBody>
      </p:sp>
      <p:pic>
        <p:nvPicPr>
          <p:cNvPr id="29" name="Graphic 28" descr="Scales of justice with solid fill">
            <a:extLst>
              <a:ext uri="{FF2B5EF4-FFF2-40B4-BE49-F238E27FC236}">
                <a16:creationId xmlns:a16="http://schemas.microsoft.com/office/drawing/2014/main" id="{B6728636-FF8D-C960-F828-3090A01962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62147" y="5675993"/>
            <a:ext cx="664409" cy="664409"/>
          </a:xfrm>
          <a:prstGeom prst="rect">
            <a:avLst/>
          </a:prstGeom>
        </p:spPr>
      </p:pic>
      <p:pic>
        <p:nvPicPr>
          <p:cNvPr id="31" name="Graphic 30" descr="Gears with solid fill">
            <a:extLst>
              <a:ext uri="{FF2B5EF4-FFF2-40B4-BE49-F238E27FC236}">
                <a16:creationId xmlns:a16="http://schemas.microsoft.com/office/drawing/2014/main" id="{365830FE-425A-FEE8-CE58-2FE30C1A79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155" y="4579884"/>
            <a:ext cx="770955" cy="770955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8BFCA0BC-DBE7-C8B6-49FB-5769B5FD85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27804" y="4594452"/>
            <a:ext cx="645253" cy="5845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96AE3B-1FEA-E353-10EA-0987EF7011F4}"/>
              </a:ext>
            </a:extLst>
          </p:cNvPr>
          <p:cNvSpPr txBox="1"/>
          <p:nvPr/>
        </p:nvSpPr>
        <p:spPr>
          <a:xfrm>
            <a:off x="7453899" y="4544443"/>
            <a:ext cx="4019705" cy="646986"/>
          </a:xfrm>
          <a:prstGeom prst="roundRect">
            <a:avLst/>
          </a:prstGeom>
          <a:noFill/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>
                <a:cs typeface="Arial" panose="020B0604020202020204" pitchFamily="34" charset="0"/>
              </a:rPr>
              <a:t>Pada </a:t>
            </a:r>
            <a:r>
              <a:rPr lang="en-ID" sz="1600" dirty="0" err="1">
                <a:cs typeface="Arial" panose="020B0604020202020204" pitchFamily="34" charset="0"/>
              </a:rPr>
              <a:t>sebuah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gudang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bahan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baku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perusahaan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daur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ulang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plastik</a:t>
            </a:r>
            <a:r>
              <a:rPr lang="en-ID" sz="1600" dirty="0">
                <a:cs typeface="Arial" panose="020B0604020202020204" pitchFamily="34" charset="0"/>
              </a:rPr>
              <a:t> di </a:t>
            </a:r>
            <a:r>
              <a:rPr lang="en-ID" sz="1600" dirty="0" err="1">
                <a:cs typeface="Arial" panose="020B0604020202020204" pitchFamily="34" charset="0"/>
              </a:rPr>
              <a:t>Kabupaten</a:t>
            </a:r>
            <a:r>
              <a:rPr lang="en-ID" sz="1600" dirty="0">
                <a:cs typeface="Arial" panose="020B0604020202020204" pitchFamily="34" charset="0"/>
              </a:rPr>
              <a:t> Tangerang</a:t>
            </a:r>
          </a:p>
        </p:txBody>
      </p:sp>
      <p:pic>
        <p:nvPicPr>
          <p:cNvPr id="34" name="Graphic 33" descr="Document with solid fill">
            <a:extLst>
              <a:ext uri="{FF2B5EF4-FFF2-40B4-BE49-F238E27FC236}">
                <a16:creationId xmlns:a16="http://schemas.microsoft.com/office/drawing/2014/main" id="{015EB060-5AFC-851B-9F97-59542553D8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24979" y="5375442"/>
            <a:ext cx="442455" cy="4424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F0114DB-82CC-EEE2-EBF9-8B4753F003EB}"/>
              </a:ext>
            </a:extLst>
          </p:cNvPr>
          <p:cNvSpPr txBox="1"/>
          <p:nvPr/>
        </p:nvSpPr>
        <p:spPr>
          <a:xfrm>
            <a:off x="7492213" y="5416343"/>
            <a:ext cx="3981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cs typeface="Arial" panose="020B0604020202020204" pitchFamily="34" charset="0"/>
              </a:rPr>
              <a:t>Data </a:t>
            </a:r>
            <a:r>
              <a:rPr lang="en-ID" sz="1600" dirty="0" err="1">
                <a:cs typeface="Arial" panose="020B0604020202020204" pitchFamily="34" charset="0"/>
              </a:rPr>
              <a:t>historis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Januari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sampai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Desember</a:t>
            </a:r>
            <a:r>
              <a:rPr lang="en-ID" sz="1600" dirty="0">
                <a:cs typeface="Arial" panose="020B0604020202020204" pitchFamily="34" charset="0"/>
              </a:rPr>
              <a:t> 2022</a:t>
            </a:r>
            <a:endParaRPr lang="en-ID" sz="1600" dirty="0"/>
          </a:p>
        </p:txBody>
      </p:sp>
      <p:pic>
        <p:nvPicPr>
          <p:cNvPr id="37" name="Graphic 36" descr="Arrow circle with solid fill">
            <a:extLst>
              <a:ext uri="{FF2B5EF4-FFF2-40B4-BE49-F238E27FC236}">
                <a16:creationId xmlns:a16="http://schemas.microsoft.com/office/drawing/2014/main" id="{7BBC4470-D046-E68C-14F5-279F66B8AD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6909174" y="6001131"/>
            <a:ext cx="500464" cy="50046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C88D70-52B3-70E2-1689-EF079EBAD5D5}"/>
              </a:ext>
            </a:extLst>
          </p:cNvPr>
          <p:cNvSpPr txBox="1"/>
          <p:nvPr/>
        </p:nvSpPr>
        <p:spPr>
          <a:xfrm>
            <a:off x="7473057" y="5933547"/>
            <a:ext cx="4064880" cy="646986"/>
          </a:xfrm>
          <a:prstGeom prst="roundRect">
            <a:avLst/>
          </a:prstGeom>
          <a:noFill/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>
                <a:cs typeface="Arial" panose="020B0604020202020204" pitchFamily="34" charset="0"/>
              </a:rPr>
              <a:t>Material yang </a:t>
            </a:r>
            <a:r>
              <a:rPr lang="en-ID" sz="1600" dirty="0" err="1">
                <a:cs typeface="Arial" panose="020B0604020202020204" pitchFamily="34" charset="0"/>
              </a:rPr>
              <a:t>diteliti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adalah</a:t>
            </a:r>
            <a:r>
              <a:rPr lang="en-ID" sz="1600" dirty="0">
                <a:cs typeface="Arial" panose="020B0604020202020204" pitchFamily="34" charset="0"/>
              </a:rPr>
              <a:t> 3 </a:t>
            </a:r>
            <a:r>
              <a:rPr lang="en-ID" sz="1600" dirty="0" err="1">
                <a:cs typeface="Arial" panose="020B0604020202020204" pitchFamily="34" charset="0"/>
              </a:rPr>
              <a:t>jenis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bahan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baku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daur</a:t>
            </a:r>
            <a:r>
              <a:rPr lang="en-ID" sz="1600" dirty="0">
                <a:cs typeface="Arial" panose="020B0604020202020204" pitchFamily="34" charset="0"/>
              </a:rPr>
              <a:t> </a:t>
            </a:r>
            <a:r>
              <a:rPr lang="en-ID" sz="1600" dirty="0" err="1">
                <a:cs typeface="Arial" panose="020B0604020202020204" pitchFamily="34" charset="0"/>
              </a:rPr>
              <a:t>ulang</a:t>
            </a:r>
            <a:r>
              <a:rPr lang="en-ID" sz="1600" dirty="0">
                <a:cs typeface="Arial" panose="020B0604020202020204" pitchFamily="34" charset="0"/>
              </a:rPr>
              <a:t> (</a:t>
            </a:r>
            <a:r>
              <a:rPr lang="en-ID" sz="1600" i="1" dirty="0">
                <a:cs typeface="Arial" panose="020B0604020202020204" pitchFamily="34" charset="0"/>
              </a:rPr>
              <a:t>Clear, Light Blue, </a:t>
            </a:r>
            <a:r>
              <a:rPr lang="en-ID" sz="1600" dirty="0">
                <a:cs typeface="Arial" panose="020B0604020202020204" pitchFamily="34" charset="0"/>
              </a:rPr>
              <a:t>dan </a:t>
            </a:r>
            <a:r>
              <a:rPr lang="en-ID" sz="1600" i="1" dirty="0">
                <a:cs typeface="Arial" panose="020B0604020202020204" pitchFamily="34" charset="0"/>
              </a:rPr>
              <a:t>Mix)</a:t>
            </a:r>
          </a:p>
        </p:txBody>
      </p:sp>
      <p:pic>
        <p:nvPicPr>
          <p:cNvPr id="18" name="Graphic 17" descr="Help with solid fill">
            <a:extLst>
              <a:ext uri="{FF2B5EF4-FFF2-40B4-BE49-F238E27FC236}">
                <a16:creationId xmlns:a16="http://schemas.microsoft.com/office/drawing/2014/main" id="{C557302D-5136-0091-E40C-16487D0359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77622" y="1175019"/>
            <a:ext cx="767723" cy="76772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66000E-EAD5-4A44-221B-619366D29EC6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02578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9" grpId="0"/>
      <p:bldP spid="20" grpId="0"/>
      <p:bldP spid="14" grpId="0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3" grpId="0"/>
      <p:bldP spid="36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Metodologi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Tahapan penelitian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2D389B-BB79-A5A3-426F-CEFCAFB697D5}"/>
              </a:ext>
            </a:extLst>
          </p:cNvPr>
          <p:cNvSpPr/>
          <p:nvPr/>
        </p:nvSpPr>
        <p:spPr>
          <a:xfrm>
            <a:off x="531827" y="1260434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Tahap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Awal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102D1D-619C-2E91-5E5D-3A0F111B6911}"/>
              </a:ext>
            </a:extLst>
          </p:cNvPr>
          <p:cNvSpPr/>
          <p:nvPr/>
        </p:nvSpPr>
        <p:spPr>
          <a:xfrm>
            <a:off x="2353867" y="1260433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Studi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Literatur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F127E-01A8-4542-F67C-338525A8CB0F}"/>
              </a:ext>
            </a:extLst>
          </p:cNvPr>
          <p:cNvSpPr/>
          <p:nvPr/>
        </p:nvSpPr>
        <p:spPr>
          <a:xfrm>
            <a:off x="4170579" y="1257181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Pengumpulan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Data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986AE02-9E50-6950-427F-4ECEAC51EE79}"/>
              </a:ext>
            </a:extLst>
          </p:cNvPr>
          <p:cNvSpPr/>
          <p:nvPr/>
        </p:nvSpPr>
        <p:spPr>
          <a:xfrm>
            <a:off x="6116644" y="1249881"/>
            <a:ext cx="1768676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Pengolahan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Data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40A92-B372-0824-6EEB-ACE17EDFF837}"/>
              </a:ext>
            </a:extLst>
          </p:cNvPr>
          <p:cNvSpPr/>
          <p:nvPr/>
        </p:nvSpPr>
        <p:spPr>
          <a:xfrm>
            <a:off x="8163768" y="1249880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Analisis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Hasil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81CFB3-9DB0-D653-122A-2FB0E03CF613}"/>
              </a:ext>
            </a:extLst>
          </p:cNvPr>
          <p:cNvSpPr/>
          <p:nvPr/>
        </p:nvSpPr>
        <p:spPr>
          <a:xfrm>
            <a:off x="9980480" y="1246628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Tahap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Akhir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7466E6-B886-54DC-A288-F9DCA00CE8BD}"/>
              </a:ext>
            </a:extLst>
          </p:cNvPr>
          <p:cNvSpPr/>
          <p:nvPr/>
        </p:nvSpPr>
        <p:spPr>
          <a:xfrm>
            <a:off x="555409" y="1978085"/>
            <a:ext cx="1519313" cy="675620"/>
          </a:xfrm>
          <a:prstGeom prst="ellipse">
            <a:avLst/>
          </a:prstGeom>
          <a:ln w="38100"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cs typeface="Arial" panose="020B0604020202020204" pitchFamily="34" charset="0"/>
              </a:rPr>
              <a:t>Mulai</a:t>
            </a:r>
            <a:endParaRPr lang="en-ID" sz="1600" b="1" dirty="0"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592357-1A0B-65F5-A26A-C55B2C86DE63}"/>
              </a:ext>
            </a:extLst>
          </p:cNvPr>
          <p:cNvSpPr/>
          <p:nvPr/>
        </p:nvSpPr>
        <p:spPr>
          <a:xfrm>
            <a:off x="555409" y="2836214"/>
            <a:ext cx="151931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Menentukan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tema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dirty="0" err="1">
                <a:cs typeface="Arial" panose="020B0604020202020204" pitchFamily="34" charset="0"/>
              </a:rPr>
              <a:t>topik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penelitian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93D0B1-4AD2-492E-9A2C-7A85438543D0}"/>
              </a:ext>
            </a:extLst>
          </p:cNvPr>
          <p:cNvSpPr/>
          <p:nvPr/>
        </p:nvSpPr>
        <p:spPr>
          <a:xfrm>
            <a:off x="555408" y="3863156"/>
            <a:ext cx="151931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Menentukan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rumusan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masalah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9D6C28-C1CE-B135-50E2-C7A604C6FAAD}"/>
              </a:ext>
            </a:extLst>
          </p:cNvPr>
          <p:cNvSpPr/>
          <p:nvPr/>
        </p:nvSpPr>
        <p:spPr>
          <a:xfrm>
            <a:off x="569126" y="4881730"/>
            <a:ext cx="1519313" cy="1115015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Menentukan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tujuan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dirty="0" err="1">
                <a:cs typeface="Arial" panose="020B0604020202020204" pitchFamily="34" charset="0"/>
              </a:rPr>
              <a:t>batasan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penelitan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2C94BB-3A64-D211-BBC4-BD3BCEB94BFC}"/>
              </a:ext>
            </a:extLst>
          </p:cNvPr>
          <p:cNvSpPr/>
          <p:nvPr/>
        </p:nvSpPr>
        <p:spPr>
          <a:xfrm>
            <a:off x="2384023" y="1975424"/>
            <a:ext cx="1519313" cy="3259294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sz="1600" dirty="0">
              <a:latin typeface="Book Antiqua" panose="02040602050305030304" pitchFamily="18" charset="0"/>
            </a:endParaRPr>
          </a:p>
          <a:p>
            <a:pPr algn="ctr"/>
            <a:endParaRPr lang="en-ID" sz="1600" dirty="0">
              <a:latin typeface="Book Antiqua" panose="0204060205030503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0014F-BB4E-CA8F-0C91-F751A67A59A2}"/>
              </a:ext>
            </a:extLst>
          </p:cNvPr>
          <p:cNvSpPr txBox="1"/>
          <p:nvPr/>
        </p:nvSpPr>
        <p:spPr>
          <a:xfrm>
            <a:off x="2365487" y="1975424"/>
            <a:ext cx="16097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Melakukan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tinjauan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pustaka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terkait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hal-hal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berikut</a:t>
            </a:r>
            <a:r>
              <a:rPr lang="en-US" sz="1600" dirty="0">
                <a:cs typeface="Arial" panose="020B0604020202020204" pitchFamily="34" charset="0"/>
              </a:rPr>
              <a:t>: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5FCAA4-1299-157D-595B-E587BA1631E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300999" y="2653705"/>
            <a:ext cx="14067" cy="182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265500-2C9D-1DDB-0023-3DD1D125D06D}"/>
              </a:ext>
            </a:extLst>
          </p:cNvPr>
          <p:cNvCxnSpPr>
            <a:stCxn id="21" idx="2"/>
            <a:endCxn id="34" idx="0"/>
          </p:cNvCxnSpPr>
          <p:nvPr/>
        </p:nvCxnSpPr>
        <p:spPr>
          <a:xfrm flipH="1">
            <a:off x="1315065" y="3694343"/>
            <a:ext cx="1" cy="16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EF6D02-4E21-941F-296B-746F63A1688E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1315065" y="4721285"/>
            <a:ext cx="13718" cy="16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26EBACC-1213-2597-F92C-D99778FC193F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2088439" y="2514033"/>
            <a:ext cx="277048" cy="2925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5F8F6-1601-A2D7-5D17-0865CCD5E81A}"/>
              </a:ext>
            </a:extLst>
          </p:cNvPr>
          <p:cNvSpPr/>
          <p:nvPr/>
        </p:nvSpPr>
        <p:spPr>
          <a:xfrm>
            <a:off x="4191772" y="1975424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Identifikasi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kebutuhan</a:t>
            </a:r>
            <a:r>
              <a:rPr lang="en-US" sz="1600" dirty="0">
                <a:cs typeface="Arial" panose="020B0604020202020204" pitchFamily="34" charset="0"/>
              </a:rPr>
              <a:t> data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1B0EDF-A0C4-7375-8867-799E1E730B15}"/>
              </a:ext>
            </a:extLst>
          </p:cNvPr>
          <p:cNvSpPr/>
          <p:nvPr/>
        </p:nvSpPr>
        <p:spPr>
          <a:xfrm>
            <a:off x="4182553" y="3156259"/>
            <a:ext cx="1571027" cy="3213570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1600" dirty="0">
              <a:cs typeface="Arial" panose="020B0604020202020204" pitchFamily="34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6B02484-8726-C9BC-572F-D80339C07CD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3903336" y="2404489"/>
            <a:ext cx="288436" cy="12005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188BC5-1421-9A7A-28A0-15ACA23BDC89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963131" y="2833553"/>
            <a:ext cx="4936" cy="32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CC0EA63-8B2C-C7C3-58E4-D5CC117B1E54}"/>
              </a:ext>
            </a:extLst>
          </p:cNvPr>
          <p:cNvSpPr/>
          <p:nvPr/>
        </p:nvSpPr>
        <p:spPr>
          <a:xfrm>
            <a:off x="6129501" y="1969095"/>
            <a:ext cx="1836000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cs typeface="Arial" panose="020B0604020202020204" pitchFamily="34" charset="0"/>
              </a:rPr>
              <a:t>Forecasting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i="1" dirty="0">
                <a:cs typeface="Arial" panose="020B0604020202020204" pitchFamily="34" charset="0"/>
              </a:rPr>
              <a:t>safety stock</a:t>
            </a:r>
            <a:endParaRPr lang="en-ID" sz="1600" i="1" dirty="0">
              <a:cs typeface="Arial" panose="020B0604020202020204" pitchFamily="34" charset="0"/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F56C497-D762-DBDE-86BA-EF417143F692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 flipV="1">
            <a:off x="5753580" y="2398160"/>
            <a:ext cx="375921" cy="23648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56829D3-689E-28B4-AADB-BEC891F6D2A9}"/>
              </a:ext>
            </a:extLst>
          </p:cNvPr>
          <p:cNvSpPr/>
          <p:nvPr/>
        </p:nvSpPr>
        <p:spPr>
          <a:xfrm>
            <a:off x="6104358" y="3178203"/>
            <a:ext cx="1886615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Mengembangkan</a:t>
            </a:r>
            <a:r>
              <a:rPr lang="en-US" sz="1600" dirty="0">
                <a:cs typeface="Arial" panose="020B0604020202020204" pitchFamily="34" charset="0"/>
              </a:rPr>
              <a:t> model </a:t>
            </a:r>
            <a:r>
              <a:rPr lang="en-US" sz="1600" dirty="0" err="1">
                <a:cs typeface="Arial" panose="020B0604020202020204" pitchFamily="34" charset="0"/>
              </a:rPr>
              <a:t>matematika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i="1" dirty="0">
                <a:cs typeface="Arial" panose="020B0604020202020204" pitchFamily="34" charset="0"/>
              </a:rPr>
              <a:t>Python</a:t>
            </a:r>
            <a:endParaRPr lang="en-ID" sz="1600" i="1" dirty="0"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673A10-773C-C2F3-E47D-36E9C16A5DE9}"/>
              </a:ext>
            </a:extLst>
          </p:cNvPr>
          <p:cNvSpPr/>
          <p:nvPr/>
        </p:nvSpPr>
        <p:spPr>
          <a:xfrm>
            <a:off x="6130898" y="4305499"/>
            <a:ext cx="183460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Verifikasi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dirty="0" err="1">
                <a:cs typeface="Arial" panose="020B0604020202020204" pitchFamily="34" charset="0"/>
              </a:rPr>
              <a:t>validasi</a:t>
            </a:r>
            <a:r>
              <a:rPr lang="en-US" sz="1600" dirty="0">
                <a:cs typeface="Arial" panose="020B0604020202020204" pitchFamily="34" charset="0"/>
              </a:rPr>
              <a:t> model</a:t>
            </a:r>
            <a:endParaRPr lang="en-ID" sz="1600" i="1" dirty="0"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C1B780-769A-89C3-A28E-06265A9A6F03}"/>
              </a:ext>
            </a:extLst>
          </p:cNvPr>
          <p:cNvSpPr/>
          <p:nvPr/>
        </p:nvSpPr>
        <p:spPr>
          <a:xfrm>
            <a:off x="8163768" y="1965004"/>
            <a:ext cx="1542718" cy="580953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Analisis</a:t>
            </a:r>
            <a:r>
              <a:rPr lang="en-US" sz="1600" dirty="0">
                <a:cs typeface="Arial" panose="020B0604020202020204" pitchFamily="34" charset="0"/>
              </a:rPr>
              <a:t> output model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52" name="Diamond 51">
            <a:extLst>
              <a:ext uri="{FF2B5EF4-FFF2-40B4-BE49-F238E27FC236}">
                <a16:creationId xmlns:a16="http://schemas.microsoft.com/office/drawing/2014/main" id="{89BB4FF3-8028-015F-435D-5BFC488FB766}"/>
              </a:ext>
            </a:extLst>
          </p:cNvPr>
          <p:cNvSpPr/>
          <p:nvPr/>
        </p:nvSpPr>
        <p:spPr>
          <a:xfrm>
            <a:off x="6154408" y="5305809"/>
            <a:ext cx="1785080" cy="1187815"/>
          </a:xfrm>
          <a:prstGeom prst="diamond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FB0E84-C8BD-9268-A092-430A88C2C778}"/>
              </a:ext>
            </a:extLst>
          </p:cNvPr>
          <p:cNvSpPr txBox="1"/>
          <p:nvPr/>
        </p:nvSpPr>
        <p:spPr>
          <a:xfrm>
            <a:off x="6274169" y="5604820"/>
            <a:ext cx="1552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Terverifikasi</a:t>
            </a:r>
            <a:r>
              <a:rPr lang="en-US" sz="1600" dirty="0">
                <a:cs typeface="Arial" panose="020B0604020202020204" pitchFamily="34" charset="0"/>
              </a:rPr>
              <a:t> &amp; </a:t>
            </a:r>
            <a:r>
              <a:rPr lang="en-US" sz="1600" dirty="0" err="1">
                <a:cs typeface="Arial" panose="020B0604020202020204" pitchFamily="34" charset="0"/>
              </a:rPr>
              <a:t>tervalidasi</a:t>
            </a:r>
            <a:r>
              <a:rPr lang="en-US" sz="1600" dirty="0"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80D17B8-0ECA-7811-E89B-348944D62A5F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7047501" y="2827224"/>
            <a:ext cx="165" cy="35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66B2B04-28A6-FC74-A2CB-C9CB9444B870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7047666" y="4036332"/>
            <a:ext cx="534" cy="26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6B5757-CE89-575A-E611-59D1CE84E2CC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flipH="1">
            <a:off x="7046948" y="5163628"/>
            <a:ext cx="1252" cy="14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F88F96-0A9C-EAF4-661D-804F689B2F9F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7939488" y="2255481"/>
            <a:ext cx="224280" cy="3644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3B9B954-33D3-0C19-04C9-DCC03A0DD8E0}"/>
              </a:ext>
            </a:extLst>
          </p:cNvPr>
          <p:cNvSpPr/>
          <p:nvPr/>
        </p:nvSpPr>
        <p:spPr>
          <a:xfrm>
            <a:off x="8163290" y="4450596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Analisis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sensitivitas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69415D-CE50-167C-E53E-5E3F9B02D118}"/>
              </a:ext>
            </a:extLst>
          </p:cNvPr>
          <p:cNvSpPr txBox="1"/>
          <p:nvPr/>
        </p:nvSpPr>
        <p:spPr>
          <a:xfrm>
            <a:off x="7626588" y="5308750"/>
            <a:ext cx="57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Ya</a:t>
            </a:r>
            <a:endParaRPr lang="en-ID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1BC2F8-E776-92A9-D327-50393B51439B}"/>
              </a:ext>
            </a:extLst>
          </p:cNvPr>
          <p:cNvSpPr txBox="1"/>
          <p:nvPr/>
        </p:nvSpPr>
        <p:spPr>
          <a:xfrm>
            <a:off x="6035039" y="5297043"/>
            <a:ext cx="57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Tidak</a:t>
            </a:r>
            <a:endParaRPr lang="en-ID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3548F8-8130-4BC4-3146-47F54D08E0E5}"/>
              </a:ext>
            </a:extLst>
          </p:cNvPr>
          <p:cNvSpPr/>
          <p:nvPr/>
        </p:nvSpPr>
        <p:spPr>
          <a:xfrm>
            <a:off x="9987367" y="4450596"/>
            <a:ext cx="1542718" cy="855213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Membuat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kesimpulan</a:t>
            </a:r>
            <a:r>
              <a:rPr lang="en-US" sz="1600" dirty="0">
                <a:cs typeface="Arial" panose="020B0604020202020204" pitchFamily="34" charset="0"/>
              </a:rPr>
              <a:t> dan saran</a:t>
            </a:r>
            <a:endParaRPr lang="en-ID" sz="1600" dirty="0"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140BA24-4C73-24CA-BE52-88BA16420201}"/>
              </a:ext>
            </a:extLst>
          </p:cNvPr>
          <p:cNvSpPr/>
          <p:nvPr/>
        </p:nvSpPr>
        <p:spPr>
          <a:xfrm>
            <a:off x="10001986" y="5611372"/>
            <a:ext cx="1519313" cy="675620"/>
          </a:xfrm>
          <a:prstGeom prst="ellipse">
            <a:avLst/>
          </a:prstGeom>
          <a:ln w="38100"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cs typeface="Arial" panose="020B0604020202020204" pitchFamily="34" charset="0"/>
              </a:rPr>
              <a:t>Selesai</a:t>
            </a:r>
            <a:endParaRPr lang="en-ID" sz="1600" b="1" dirty="0">
              <a:cs typeface="Arial" panose="020B060402020202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DE3158-6C1B-CDEE-D0BC-15FA36BC3B82}"/>
              </a:ext>
            </a:extLst>
          </p:cNvPr>
          <p:cNvCxnSpPr>
            <a:cxnSpLocks/>
            <a:stCxn id="51" idx="2"/>
            <a:endCxn id="25" idx="0"/>
          </p:cNvCxnSpPr>
          <p:nvPr/>
        </p:nvCxnSpPr>
        <p:spPr>
          <a:xfrm flipH="1">
            <a:off x="8932662" y="2545957"/>
            <a:ext cx="2465" cy="29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72B2E7F-6E9C-6599-CF56-813B6993BA1D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 flipV="1">
            <a:off x="9706008" y="4878203"/>
            <a:ext cx="281359" cy="1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DBF4377-C2E5-8A99-7EAE-78FA7379C8C2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10758726" y="5305809"/>
            <a:ext cx="2917" cy="30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543A054-BEA9-87CC-7B57-56C78B99EF96}"/>
              </a:ext>
            </a:extLst>
          </p:cNvPr>
          <p:cNvCxnSpPr>
            <a:cxnSpLocks/>
            <a:stCxn id="52" idx="1"/>
            <a:endCxn id="49" idx="1"/>
          </p:cNvCxnSpPr>
          <p:nvPr/>
        </p:nvCxnSpPr>
        <p:spPr>
          <a:xfrm rot="10800000">
            <a:off x="6104358" y="3607269"/>
            <a:ext cx="50050" cy="2292449"/>
          </a:xfrm>
          <a:prstGeom prst="bentConnector3">
            <a:avLst>
              <a:gd name="adj1" fmla="val 3318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02C3301D-0D32-188E-BBD3-636AD5266D02}"/>
              </a:ext>
            </a:extLst>
          </p:cNvPr>
          <p:cNvSpPr txBox="1"/>
          <p:nvPr/>
        </p:nvSpPr>
        <p:spPr>
          <a:xfrm>
            <a:off x="4170579" y="3236576"/>
            <a:ext cx="166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Mengumpulkan</a:t>
            </a:r>
            <a:r>
              <a:rPr lang="en-US" sz="1600" dirty="0">
                <a:cs typeface="Arial" panose="020B0604020202020204" pitchFamily="34" charset="0"/>
              </a:rPr>
              <a:t> data </a:t>
            </a:r>
            <a:r>
              <a:rPr lang="en-US" sz="1600" dirty="0" err="1">
                <a:cs typeface="Arial" panose="020B0604020202020204" pitchFamily="34" charset="0"/>
              </a:rPr>
              <a:t>antara</a:t>
            </a:r>
            <a:r>
              <a:rPr lang="en-US" sz="1600" dirty="0">
                <a:cs typeface="Arial" panose="020B0604020202020204" pitchFamily="34" charset="0"/>
              </a:rPr>
              <a:t> lain: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91AA5C-2903-EB90-D93C-34FFAE7F9EDE}"/>
              </a:ext>
            </a:extLst>
          </p:cNvPr>
          <p:cNvSpPr txBox="1"/>
          <p:nvPr/>
        </p:nvSpPr>
        <p:spPr>
          <a:xfrm>
            <a:off x="4236237" y="4463557"/>
            <a:ext cx="148494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cs typeface="Arial" panose="020B0604020202020204" pitchFamily="34" charset="0"/>
              </a:rPr>
              <a:t>Detail proses</a:t>
            </a:r>
          </a:p>
          <a:p>
            <a:pPr algn="just"/>
            <a:r>
              <a:rPr lang="en-US" sz="1600" dirty="0">
                <a:cs typeface="Arial" panose="020B0604020202020204" pitchFamily="34" charset="0"/>
              </a:rPr>
              <a:t>Harga material</a:t>
            </a:r>
          </a:p>
          <a:p>
            <a:pPr algn="just"/>
            <a:r>
              <a:rPr lang="en-US" sz="1600" dirty="0" err="1">
                <a:cs typeface="Arial" panose="020B0604020202020204" pitchFamily="34" charset="0"/>
              </a:rPr>
              <a:t>Biaya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pesan</a:t>
            </a:r>
            <a:endParaRPr lang="en-US" sz="1600" dirty="0">
              <a:cs typeface="Arial" panose="020B0604020202020204" pitchFamily="34" charset="0"/>
            </a:endParaRPr>
          </a:p>
          <a:p>
            <a:pPr algn="just"/>
            <a:r>
              <a:rPr lang="en-US" sz="1600" dirty="0" err="1">
                <a:cs typeface="Arial" panose="020B0604020202020204" pitchFamily="34" charset="0"/>
              </a:rPr>
              <a:t>Biaya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simpan</a:t>
            </a:r>
            <a:endParaRPr lang="en-US" sz="1600" dirty="0">
              <a:cs typeface="Arial" panose="020B0604020202020204" pitchFamily="34" charset="0"/>
            </a:endParaRPr>
          </a:p>
          <a:p>
            <a:pPr algn="just"/>
            <a:r>
              <a:rPr lang="en-US" sz="1600" i="1" dirty="0">
                <a:cs typeface="Arial" panose="020B0604020202020204" pitchFamily="34" charset="0"/>
              </a:rPr>
              <a:t>Demand</a:t>
            </a:r>
          </a:p>
          <a:p>
            <a:pPr algn="just"/>
            <a:r>
              <a:rPr lang="en-US" sz="1600" dirty="0" err="1">
                <a:cs typeface="Arial" panose="020B0604020202020204" pitchFamily="34" charset="0"/>
              </a:rPr>
              <a:t>Persediaan</a:t>
            </a:r>
            <a:endParaRPr lang="en-US" sz="1600" dirty="0">
              <a:cs typeface="Arial" panose="020B0604020202020204" pitchFamily="34" charset="0"/>
            </a:endParaRPr>
          </a:p>
          <a:p>
            <a:pPr algn="just"/>
            <a:r>
              <a:rPr lang="en-US" sz="1600" i="1" dirty="0">
                <a:cs typeface="Arial" panose="020B0604020202020204" pitchFamily="34" charset="0"/>
              </a:rPr>
              <a:t>Lead time</a:t>
            </a:r>
            <a:endParaRPr lang="en-ID" sz="1600" i="1" dirty="0"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8730554-47FA-499A-6A36-B1E889A728E0}"/>
              </a:ext>
            </a:extLst>
          </p:cNvPr>
          <p:cNvSpPr txBox="1"/>
          <p:nvPr/>
        </p:nvSpPr>
        <p:spPr>
          <a:xfrm>
            <a:off x="2384870" y="3060974"/>
            <a:ext cx="1293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cs typeface="Arial" panose="020B0604020202020204" pitchFamily="34" charset="0"/>
              </a:rPr>
              <a:t>Manajemen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Persediaan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12805E-761E-6725-0DAD-FAAA61BD7A9C}"/>
              </a:ext>
            </a:extLst>
          </p:cNvPr>
          <p:cNvSpPr txBox="1"/>
          <p:nvPr/>
        </p:nvSpPr>
        <p:spPr>
          <a:xfrm>
            <a:off x="2387621" y="3657755"/>
            <a:ext cx="1726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cs typeface="Arial" panose="020B0604020202020204" pitchFamily="34" charset="0"/>
              </a:rPr>
              <a:t>Mixed Integer Linear Programming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384ABD-2254-78A0-BE69-F06EA74D31F5}"/>
              </a:ext>
            </a:extLst>
          </p:cNvPr>
          <p:cNvSpPr txBox="1"/>
          <p:nvPr/>
        </p:nvSpPr>
        <p:spPr>
          <a:xfrm>
            <a:off x="2372880" y="4530469"/>
            <a:ext cx="1476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cs typeface="Arial" panose="020B0604020202020204" pitchFamily="34" charset="0"/>
              </a:rPr>
              <a:t>Bahasa </a:t>
            </a:r>
            <a:r>
              <a:rPr lang="en-US" sz="1600" dirty="0" err="1">
                <a:cs typeface="Arial" panose="020B0604020202020204" pitchFamily="34" charset="0"/>
              </a:rPr>
              <a:t>Pemrograman</a:t>
            </a:r>
            <a:endParaRPr lang="en-ID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154CA3-670C-3D58-F46A-0206167807BC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06F005-7D08-EC09-5220-D13BC45F1523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476FE-9769-3FA9-D74D-1B4A2B33F3B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6A0BF5-F295-E618-2A2C-FC1DBF9DD564}"/>
              </a:ext>
            </a:extLst>
          </p:cNvPr>
          <p:cNvSpPr txBox="1"/>
          <p:nvPr/>
        </p:nvSpPr>
        <p:spPr>
          <a:xfrm>
            <a:off x="4214342" y="3777449"/>
            <a:ext cx="1806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cs typeface="Arial" panose="020B0604020202020204" pitchFamily="34" charset="0"/>
              </a:rPr>
              <a:t>Primer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cs typeface="Arial" panose="020B0604020202020204" pitchFamily="34" charset="0"/>
              </a:rPr>
              <a:t>Sekunder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A195A5-416C-D9D2-1A66-DDA4C60E4F32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B7DA76-4C1C-21C3-02FF-DC255768176F}"/>
              </a:ext>
            </a:extLst>
          </p:cNvPr>
          <p:cNvSpPr/>
          <p:nvPr/>
        </p:nvSpPr>
        <p:spPr>
          <a:xfrm>
            <a:off x="8161303" y="2836215"/>
            <a:ext cx="1542718" cy="1314796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cs typeface="Arial" panose="020B0604020202020204" pitchFamily="34" charset="0"/>
              </a:rPr>
              <a:t>Analisis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perbandingan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sebelum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sesudah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perbaikan</a:t>
            </a:r>
            <a:endParaRPr lang="en-ID" sz="1600" dirty="0"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DBEA6D-2D42-53E1-15C4-86488955DCFC}"/>
              </a:ext>
            </a:extLst>
          </p:cNvPr>
          <p:cNvCxnSpPr>
            <a:cxnSpLocks/>
            <a:stCxn id="25" idx="2"/>
            <a:endCxn id="60" idx="0"/>
          </p:cNvCxnSpPr>
          <p:nvPr/>
        </p:nvCxnSpPr>
        <p:spPr>
          <a:xfrm>
            <a:off x="8932662" y="4151011"/>
            <a:ext cx="1987" cy="29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92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4" grpId="0" animBg="1"/>
      <p:bldP spid="35" grpId="0" animBg="1"/>
      <p:bldP spid="36" grpId="0" animBg="1"/>
      <p:bldP spid="37" grpId="0"/>
      <p:bldP spid="42" grpId="0" animBg="1"/>
      <p:bldP spid="43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/>
      <p:bldP spid="60" grpId="0" animBg="1"/>
      <p:bldP spid="61" grpId="0"/>
      <p:bldP spid="62" grpId="0"/>
      <p:bldP spid="63" grpId="0" animBg="1"/>
      <p:bldP spid="64" grpId="0" animBg="1"/>
      <p:bldP spid="169" grpId="0"/>
      <p:bldP spid="173" grpId="0"/>
      <p:bldP spid="187" grpId="0"/>
      <p:bldP spid="196" grpId="0"/>
      <p:bldP spid="198" grpId="0"/>
      <p:bldP spid="22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Pengumpulan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Rangkuman data yang digunakan dalam mengembangkan model optimasi persediaan bahan baku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BB5816-2FEE-5FC2-3CDA-BD9A5A6C7552}"/>
              </a:ext>
            </a:extLst>
          </p:cNvPr>
          <p:cNvSpPr txBox="1"/>
          <p:nvPr/>
        </p:nvSpPr>
        <p:spPr>
          <a:xfrm flipH="1">
            <a:off x="6035035" y="4312575"/>
            <a:ext cx="5528599" cy="288000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/>
              <a:t>Biaya</a:t>
            </a:r>
            <a:r>
              <a:rPr lang="en-US" sz="1600" b="1" dirty="0"/>
              <a:t> </a:t>
            </a:r>
            <a:r>
              <a:rPr lang="en-US" sz="1600" b="1" dirty="0" err="1"/>
              <a:t>Simpan</a:t>
            </a:r>
            <a:endParaRPr 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B5363-26C9-B3A0-C47F-08DF6828636F}"/>
              </a:ext>
            </a:extLst>
          </p:cNvPr>
          <p:cNvSpPr txBox="1"/>
          <p:nvPr/>
        </p:nvSpPr>
        <p:spPr>
          <a:xfrm flipH="1">
            <a:off x="6050277" y="2870363"/>
            <a:ext cx="5477949" cy="288000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/>
              <a:t>Biaya</a:t>
            </a:r>
            <a:r>
              <a:rPr lang="en-US" sz="1600" b="1" dirty="0"/>
              <a:t> </a:t>
            </a:r>
            <a:r>
              <a:rPr lang="en-US" sz="1600" b="1" dirty="0" err="1"/>
              <a:t>Pesan</a:t>
            </a:r>
            <a:endParaRPr lang="en-ID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E34B1-9AA4-BF80-FAB3-B15363992808}"/>
              </a:ext>
            </a:extLst>
          </p:cNvPr>
          <p:cNvSpPr txBox="1"/>
          <p:nvPr/>
        </p:nvSpPr>
        <p:spPr>
          <a:xfrm>
            <a:off x="509459" y="1310773"/>
            <a:ext cx="11084663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cs typeface="Arial" panose="020B0604020202020204" pitchFamily="34" charset="0"/>
              </a:rPr>
              <a:t>Data yang </a:t>
            </a:r>
            <a:r>
              <a:rPr lang="en-US" sz="1600" dirty="0" err="1">
                <a:cs typeface="Arial" panose="020B0604020202020204" pitchFamily="34" charset="0"/>
              </a:rPr>
              <a:t>diambil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terbagi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menjadi</a:t>
            </a:r>
            <a:r>
              <a:rPr lang="en-US" sz="1600" dirty="0">
                <a:cs typeface="Arial" panose="020B0604020202020204" pitchFamily="34" charset="0"/>
              </a:rPr>
              <a:t> data primer dan data </a:t>
            </a:r>
            <a:r>
              <a:rPr lang="en-US" sz="1600" dirty="0" err="1">
                <a:cs typeface="Arial" panose="020B0604020202020204" pitchFamily="34" charset="0"/>
              </a:rPr>
              <a:t>sekunder</a:t>
            </a:r>
            <a:r>
              <a:rPr lang="en-US" sz="1600" dirty="0">
                <a:cs typeface="Arial" panose="020B0604020202020204" pitchFamily="34" charset="0"/>
              </a:rPr>
              <a:t>: </a:t>
            </a:r>
          </a:p>
          <a:p>
            <a:pPr algn="just"/>
            <a:endParaRPr lang="en-US" sz="1600" dirty="0"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cs typeface="Arial" panose="020B0604020202020204" pitchFamily="34" charset="0"/>
              </a:rPr>
              <a:t>Data primer </a:t>
            </a:r>
            <a:r>
              <a:rPr lang="en-US" sz="1600" dirty="0" err="1">
                <a:cs typeface="Arial" panose="020B0604020202020204" pitchFamily="34" charset="0"/>
              </a:rPr>
              <a:t>didapatkan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melalui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pengamatan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wawancara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langsung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penanggung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jawab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gudang</a:t>
            </a:r>
            <a:r>
              <a:rPr lang="en-US" sz="1600" dirty="0">
                <a:cs typeface="Arial" panose="020B0604020202020204" pitchFamily="34" charset="0"/>
              </a:rPr>
              <a:t> dan </a:t>
            </a:r>
            <a:r>
              <a:rPr lang="en-US" sz="1600" dirty="0" err="1">
                <a:cs typeface="Arial" panose="020B0604020202020204" pitchFamily="34" charset="0"/>
              </a:rPr>
              <a:t>pihak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terkait</a:t>
            </a:r>
            <a:r>
              <a:rPr lang="en-US" sz="1600" dirty="0"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cs typeface="Arial" panose="020B0604020202020204" pitchFamily="34" charset="0"/>
              </a:rPr>
              <a:t>Data </a:t>
            </a:r>
            <a:r>
              <a:rPr lang="en-US" sz="1600" dirty="0" err="1">
                <a:cs typeface="Arial" panose="020B0604020202020204" pitchFamily="34" charset="0"/>
              </a:rPr>
              <a:t>sekunder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didapatkan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dari</a:t>
            </a:r>
            <a:r>
              <a:rPr lang="en-US" sz="1600" dirty="0">
                <a:cs typeface="Arial" panose="020B0604020202020204" pitchFamily="34" charset="0"/>
              </a:rPr>
              <a:t> data </a:t>
            </a:r>
            <a:r>
              <a:rPr lang="en-US" sz="1600" dirty="0" err="1">
                <a:cs typeface="Arial" panose="020B0604020202020204" pitchFamily="34" charset="0"/>
              </a:rPr>
              <a:t>historis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perusahaan</a:t>
            </a:r>
            <a:r>
              <a:rPr lang="en-US" sz="1600" dirty="0">
                <a:cs typeface="Arial" panose="020B0604020202020204" pitchFamily="34" charset="0"/>
              </a:rPr>
              <a:t> pada </a:t>
            </a:r>
            <a:r>
              <a:rPr lang="en-US" sz="1600" dirty="0" err="1">
                <a:cs typeface="Arial" panose="020B0604020202020204" pitchFamily="34" charset="0"/>
              </a:rPr>
              <a:t>bulan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Januari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sampai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dengan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Desember</a:t>
            </a:r>
            <a:r>
              <a:rPr lang="en-US" sz="1600" dirty="0">
                <a:cs typeface="Arial" panose="020B0604020202020204" pitchFamily="34" charset="0"/>
              </a:rPr>
              <a:t> </a:t>
            </a:r>
            <a:r>
              <a:rPr lang="en-US" sz="1600" dirty="0" err="1">
                <a:cs typeface="Arial" panose="020B0604020202020204" pitchFamily="34" charset="0"/>
              </a:rPr>
              <a:t>tahun</a:t>
            </a:r>
            <a:r>
              <a:rPr lang="en-US" sz="1600" dirty="0"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445BE6-FCB8-1B81-C2F4-ABEE8D9C79AA}"/>
              </a:ext>
            </a:extLst>
          </p:cNvPr>
          <p:cNvSpPr/>
          <p:nvPr/>
        </p:nvSpPr>
        <p:spPr>
          <a:xfrm>
            <a:off x="7879418" y="5908295"/>
            <a:ext cx="329208" cy="99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858B04-B1DC-998D-8545-AF99384A3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26248"/>
              </p:ext>
            </p:extLst>
          </p:nvPr>
        </p:nvGraphicFramePr>
        <p:xfrm>
          <a:off x="2120013" y="2883754"/>
          <a:ext cx="3509605" cy="122523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3210">
                  <a:extLst>
                    <a:ext uri="{9D8B030D-6E8A-4147-A177-3AD203B41FA5}">
                      <a16:colId xmlns:a16="http://schemas.microsoft.com/office/drawing/2014/main" val="429987734"/>
                    </a:ext>
                  </a:extLst>
                </a:gridCol>
                <a:gridCol w="781495">
                  <a:extLst>
                    <a:ext uri="{9D8B030D-6E8A-4147-A177-3AD203B41FA5}">
                      <a16:colId xmlns:a16="http://schemas.microsoft.com/office/drawing/2014/main" val="3710345296"/>
                    </a:ext>
                  </a:extLst>
                </a:gridCol>
                <a:gridCol w="1134737">
                  <a:extLst>
                    <a:ext uri="{9D8B030D-6E8A-4147-A177-3AD203B41FA5}">
                      <a16:colId xmlns:a16="http://schemas.microsoft.com/office/drawing/2014/main" val="1236426379"/>
                    </a:ext>
                  </a:extLst>
                </a:gridCol>
                <a:gridCol w="760163">
                  <a:extLst>
                    <a:ext uri="{9D8B030D-6E8A-4147-A177-3AD203B41FA5}">
                      <a16:colId xmlns:a16="http://schemas.microsoft.com/office/drawing/2014/main" val="356590941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Periode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Jenis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80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</a:rPr>
                        <a:t>Clear</a:t>
                      </a:r>
                      <a:r>
                        <a:rPr lang="en-US" sz="1200" dirty="0">
                          <a:effectLst/>
                        </a:rPr>
                        <a:t> (kg)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</a:rPr>
                        <a:t>Light Blue </a:t>
                      </a:r>
                      <a:r>
                        <a:rPr lang="en-US" sz="1200" dirty="0">
                          <a:effectLst/>
                        </a:rPr>
                        <a:t>(kg)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i="1" dirty="0">
                          <a:effectLst/>
                        </a:rPr>
                        <a:t>Mix</a:t>
                      </a:r>
                      <a:r>
                        <a:rPr lang="en-US" sz="1200" dirty="0">
                          <a:effectLst/>
                        </a:rPr>
                        <a:t> (kg)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670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65838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40674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55097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499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…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…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…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…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831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52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76124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50891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63460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029486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42D0AE-C1BD-1965-40ED-D60B4F7D2C6C}"/>
              </a:ext>
            </a:extLst>
          </p:cNvPr>
          <p:cNvCxnSpPr>
            <a:cxnSpLocks/>
          </p:cNvCxnSpPr>
          <p:nvPr/>
        </p:nvCxnSpPr>
        <p:spPr>
          <a:xfrm>
            <a:off x="5841639" y="2855941"/>
            <a:ext cx="0" cy="379531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5293E49-0D76-6713-F5FE-649A840F2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16245"/>
              </p:ext>
            </p:extLst>
          </p:nvPr>
        </p:nvGraphicFramePr>
        <p:xfrm>
          <a:off x="2120013" y="4367121"/>
          <a:ext cx="3498589" cy="98018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73921">
                  <a:extLst>
                    <a:ext uri="{9D8B030D-6E8A-4147-A177-3AD203B41FA5}">
                      <a16:colId xmlns:a16="http://schemas.microsoft.com/office/drawing/2014/main" val="2110739842"/>
                    </a:ext>
                  </a:extLst>
                </a:gridCol>
                <a:gridCol w="1697679">
                  <a:extLst>
                    <a:ext uri="{9D8B030D-6E8A-4147-A177-3AD203B41FA5}">
                      <a16:colId xmlns:a16="http://schemas.microsoft.com/office/drawing/2014/main" val="3381190106"/>
                    </a:ext>
                  </a:extLst>
                </a:gridCol>
                <a:gridCol w="1326989">
                  <a:extLst>
                    <a:ext uri="{9D8B030D-6E8A-4147-A177-3AD203B41FA5}">
                      <a16:colId xmlns:a16="http://schemas.microsoft.com/office/drawing/2014/main" val="880534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Jenis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Harga Beli (Rp)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484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Clear 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8.000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11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Light Blue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978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Mix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7.300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82815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979BDC0-A77A-B9A0-70CA-7614ABAF3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976946"/>
              </p:ext>
            </p:extLst>
          </p:nvPr>
        </p:nvGraphicFramePr>
        <p:xfrm>
          <a:off x="2120013" y="5648175"/>
          <a:ext cx="3498590" cy="98018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56933">
                  <a:extLst>
                    <a:ext uri="{9D8B030D-6E8A-4147-A177-3AD203B41FA5}">
                      <a16:colId xmlns:a16="http://schemas.microsoft.com/office/drawing/2014/main" val="3459688939"/>
                    </a:ext>
                  </a:extLst>
                </a:gridCol>
                <a:gridCol w="1686678">
                  <a:extLst>
                    <a:ext uri="{9D8B030D-6E8A-4147-A177-3AD203B41FA5}">
                      <a16:colId xmlns:a16="http://schemas.microsoft.com/office/drawing/2014/main" val="1356558064"/>
                    </a:ext>
                  </a:extLst>
                </a:gridCol>
                <a:gridCol w="1354979">
                  <a:extLst>
                    <a:ext uri="{9D8B030D-6E8A-4147-A177-3AD203B41FA5}">
                      <a16:colId xmlns:a16="http://schemas.microsoft.com/office/drawing/2014/main" val="3547868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Jenis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Lead Time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hari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736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Clear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1, 2, 3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707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Light Blue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1, 2, 3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68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Mix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1, 2, 3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576795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DBCCB0A-5DBE-1A2C-90B5-A167E66E9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875975"/>
              </p:ext>
            </p:extLst>
          </p:nvPr>
        </p:nvGraphicFramePr>
        <p:xfrm>
          <a:off x="6035035" y="4905212"/>
          <a:ext cx="5528603" cy="171532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32870">
                  <a:extLst>
                    <a:ext uri="{9D8B030D-6E8A-4147-A177-3AD203B41FA5}">
                      <a16:colId xmlns:a16="http://schemas.microsoft.com/office/drawing/2014/main" val="2088998150"/>
                    </a:ext>
                  </a:extLst>
                </a:gridCol>
                <a:gridCol w="1293344">
                  <a:extLst>
                    <a:ext uri="{9D8B030D-6E8A-4147-A177-3AD203B41FA5}">
                      <a16:colId xmlns:a16="http://schemas.microsoft.com/office/drawing/2014/main" val="2646757589"/>
                    </a:ext>
                  </a:extLst>
                </a:gridCol>
                <a:gridCol w="2422295">
                  <a:extLst>
                    <a:ext uri="{9D8B030D-6E8A-4147-A177-3AD203B41FA5}">
                      <a16:colId xmlns:a16="http://schemas.microsoft.com/office/drawing/2014/main" val="2601762581"/>
                    </a:ext>
                  </a:extLst>
                </a:gridCol>
                <a:gridCol w="1380094">
                  <a:extLst>
                    <a:ext uri="{9D8B030D-6E8A-4147-A177-3AD203B41FA5}">
                      <a16:colId xmlns:a16="http://schemas.microsoft.com/office/drawing/2014/main" val="955314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Jenis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Komponen Biaya Penyimpanan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Biaya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Simpan</a:t>
                      </a:r>
                      <a:r>
                        <a:rPr lang="en-US" sz="1200" dirty="0">
                          <a:effectLst/>
                        </a:rPr>
                        <a:t> (Rp)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23544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Clear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Operasional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penyimpanan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84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131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Faktor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harga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3201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Light Blue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Operasional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penyimpanan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70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2741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Faktor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harga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17573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i="1" dirty="0">
                          <a:effectLst/>
                        </a:rPr>
                        <a:t>Mix</a:t>
                      </a: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Operasional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penyimpanan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9178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2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</a:rPr>
                        <a:t>Faktor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harga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888026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1F42BB4-31A1-3441-0F75-F3959616B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41840"/>
              </p:ext>
            </p:extLst>
          </p:nvPr>
        </p:nvGraphicFramePr>
        <p:xfrm>
          <a:off x="6050278" y="3241870"/>
          <a:ext cx="5513360" cy="98018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61716">
                  <a:extLst>
                    <a:ext uri="{9D8B030D-6E8A-4147-A177-3AD203B41FA5}">
                      <a16:colId xmlns:a16="http://schemas.microsoft.com/office/drawing/2014/main" val="189256601"/>
                    </a:ext>
                  </a:extLst>
                </a:gridCol>
                <a:gridCol w="2937606">
                  <a:extLst>
                    <a:ext uri="{9D8B030D-6E8A-4147-A177-3AD203B41FA5}">
                      <a16:colId xmlns:a16="http://schemas.microsoft.com/office/drawing/2014/main" val="2093474096"/>
                    </a:ext>
                  </a:extLst>
                </a:gridCol>
                <a:gridCol w="2114038">
                  <a:extLst>
                    <a:ext uri="{9D8B030D-6E8A-4147-A177-3AD203B41FA5}">
                      <a16:colId xmlns:a16="http://schemas.microsoft.com/office/drawing/2014/main" val="31092360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Komponen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Biaya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Pemesanan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Biaya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Pesan</a:t>
                      </a:r>
                      <a:r>
                        <a:rPr lang="en-US" sz="1200" dirty="0">
                          <a:effectLst/>
                        </a:rPr>
                        <a:t> (Rp) 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451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Pengiriman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truk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100.000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071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Administrasi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24.000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40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-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</a:t>
                      </a:r>
                      <a:endParaRPr lang="en-ID" sz="12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124.000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479084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E0B98D21-41A7-384F-D280-7A9700A1C697}"/>
              </a:ext>
            </a:extLst>
          </p:cNvPr>
          <p:cNvSpPr/>
          <p:nvPr/>
        </p:nvSpPr>
        <p:spPr>
          <a:xfrm>
            <a:off x="507101" y="2881379"/>
            <a:ext cx="1462775" cy="1225235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Permintaan</a:t>
            </a:r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cs typeface="Arial" panose="020B0604020202020204" pitchFamily="34" charset="0"/>
              </a:rPr>
              <a:t>Historis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9477C-72B5-F4F5-E118-54B4D06052FC}"/>
              </a:ext>
            </a:extLst>
          </p:cNvPr>
          <p:cNvSpPr/>
          <p:nvPr/>
        </p:nvSpPr>
        <p:spPr>
          <a:xfrm>
            <a:off x="507101" y="4378085"/>
            <a:ext cx="1462775" cy="980188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Harga</a:t>
            </a:r>
            <a:endParaRPr lang="en-ID" sz="1600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D3BACD-7129-D326-6329-4C89207B3AA9}"/>
              </a:ext>
            </a:extLst>
          </p:cNvPr>
          <p:cNvSpPr/>
          <p:nvPr/>
        </p:nvSpPr>
        <p:spPr>
          <a:xfrm>
            <a:off x="506433" y="5623886"/>
            <a:ext cx="1462775" cy="980188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Lead Time</a:t>
            </a:r>
            <a:endParaRPr lang="en-ID" sz="1600" b="1" i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2E504FF-3844-755D-E798-ECD2BF60DE03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F2E2F-A6FC-75A8-186F-2BDD7545A459}"/>
              </a:ext>
            </a:extLst>
          </p:cNvPr>
          <p:cNvSpPr txBox="1"/>
          <p:nvPr/>
        </p:nvSpPr>
        <p:spPr>
          <a:xfrm>
            <a:off x="5908964" y="4600575"/>
            <a:ext cx="5551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</a:rPr>
              <a:t>Operasional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penyimpanan</a:t>
            </a:r>
            <a:r>
              <a:rPr lang="en-US" sz="1200" dirty="0">
                <a:effectLst/>
              </a:rPr>
              <a:t>: </a:t>
            </a:r>
            <a:r>
              <a:rPr lang="en-US" sz="1200" dirty="0" err="1">
                <a:effectLst/>
              </a:rPr>
              <a:t>sewa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gudang</a:t>
            </a:r>
            <a:r>
              <a:rPr lang="en-US" sz="1200" dirty="0">
                <a:effectLst/>
              </a:rPr>
              <a:t>, </a:t>
            </a:r>
            <a:r>
              <a:rPr lang="en-US" sz="1200" dirty="0" err="1">
                <a:effectLst/>
              </a:rPr>
              <a:t>administrasi</a:t>
            </a:r>
            <a:r>
              <a:rPr lang="en-US" sz="1200" dirty="0">
                <a:effectLst/>
              </a:rPr>
              <a:t>, </a:t>
            </a:r>
            <a:r>
              <a:rPr lang="en-US" sz="1200" dirty="0" err="1">
                <a:effectLst/>
              </a:rPr>
              <a:t>tenaga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kerja</a:t>
            </a:r>
            <a:r>
              <a:rPr lang="en-US" sz="1200" dirty="0">
                <a:effectLst/>
              </a:rPr>
              <a:t>, </a:t>
            </a:r>
            <a:r>
              <a:rPr lang="en-US" sz="1200" dirty="0" err="1">
                <a:effectLst/>
              </a:rPr>
              <a:t>bahan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bakar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alat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2412772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10" grpId="0" animBg="1"/>
      <p:bldP spid="38" grpId="0"/>
      <p:bldP spid="27" grpId="0" animBg="1"/>
      <p:bldP spid="28" grpId="0" animBg="1"/>
      <p:bldP spid="29" grpId="0" animBg="1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16430</TotalTime>
  <Words>7254</Words>
  <Application>Microsoft Office PowerPoint</Application>
  <PresentationFormat>Widescreen</PresentationFormat>
  <Paragraphs>1284</Paragraphs>
  <Slides>39</Slides>
  <Notes>36</Notes>
  <HiddenSlides>10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arial</vt:lpstr>
      <vt:lpstr>Arial Black</vt:lpstr>
      <vt:lpstr>Book Antiqua</vt:lpstr>
      <vt:lpstr>Calibri</vt:lpstr>
      <vt:lpstr>Calibri Light</vt:lpstr>
      <vt:lpstr>Cambria Math</vt:lpstr>
      <vt:lpstr>Open Sans</vt:lpstr>
      <vt:lpstr>Söhne</vt:lpstr>
      <vt:lpstr>Times New Roman</vt:lpstr>
      <vt:lpstr>Wingdings</vt:lpstr>
      <vt:lpstr>Office Theme</vt:lpstr>
      <vt:lpstr>Pengembangan Model Optimasi untuk Meminimalkan Total Biaya Persediaan pada Gudang Bahan Baku Daur Ulang Plastik dengan Metode Mixed Integer Linear Programming (MILP)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Model Optimasi untuk Meminimalkan Total Biaya Persediaan pada Gudang Material Perusahaan Daur Ulang Plastik dengan Metode Mixed Integer Linear Programming</dc:title>
  <dc:creator>Yulius</dc:creator>
  <cp:lastModifiedBy>Julio Febrian</cp:lastModifiedBy>
  <cp:revision>290</cp:revision>
  <dcterms:created xsi:type="dcterms:W3CDTF">2023-01-30T05:39:34Z</dcterms:created>
  <dcterms:modified xsi:type="dcterms:W3CDTF">2023-07-09T15:33:19Z</dcterms:modified>
</cp:coreProperties>
</file>